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Lato" panose="020F0502020204030204" pitchFamily="34" charset="0"/>
      <p:regular r:id="rId24"/>
      <p:bold r:id="rId25"/>
      <p:italic r:id="rId26"/>
      <p:boldItalic r:id="rId27"/>
    </p:embeddedFont>
    <p:embeddedFont>
      <p:font typeface="Playfair Display" panose="020F0502020204030204"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5395e5a54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95395e5a5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961b5e526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961b5e52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95395e5a54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95395e5a54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95e8e10671_1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95e8e10671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95e8e10671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95e8e1067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Confirm what all associations use for officials assigning</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95395e5a54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95395e5a54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95e8e10671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95e8e1067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95e8e10671_1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95e8e10671_1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78a3484f8c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78a3484f8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latin typeface="Lato"/>
                <a:ea typeface="Lato"/>
                <a:cs typeface="Lato"/>
                <a:sym typeface="Lato"/>
              </a:rPr>
              <a:t>Please check the website for our new email addresses as we have created new addresses for our board executives. This is going to allow us to have continuity when one member leaves and another comes on.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95e8e10671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95e8e1067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78a3484f8c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78a3484f8c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78a3484f8c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78a3484f8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78a3484f8c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78a3484f8c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Currently, Hockey Alberta seems to see us a recreational league. Is that what we see? What changes can we make to move towards defining who we are and what we want to be.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95395e5a54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95395e5a5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95395e5a54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95395e5a5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95395e5a54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95395e5a54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jpg"/></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5.jp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8.jpg"/><Relationship Id="rId4" Type="http://schemas.openxmlformats.org/officeDocument/2006/relationships/image" Target="../media/image37.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governorinchief@rockieshockeyleague.co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www.rockieshockeyleague.co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Gamesheet App</a:t>
            </a:r>
            <a:endParaRPr/>
          </a:p>
          <a:p>
            <a:pPr marL="0" lvl="0" indent="0" algn="ctr" rtl="0">
              <a:spcBef>
                <a:spcPts val="0"/>
              </a:spcBef>
              <a:spcAft>
                <a:spcPts val="0"/>
              </a:spcAft>
              <a:buNone/>
            </a:pPr>
            <a:r>
              <a:rPr lang="en"/>
              <a:t>Meeting</a:t>
            </a:r>
            <a:endParaRPr/>
          </a:p>
        </p:txBody>
      </p:sp>
      <p:sp>
        <p:nvSpPr>
          <p:cNvPr id="60" name="Google Shape;60;p13"/>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November 1st , 2023</a:t>
            </a:r>
            <a:endParaRPr/>
          </a:p>
        </p:txBody>
      </p:sp>
      <p:pic>
        <p:nvPicPr>
          <p:cNvPr id="61" name="Google Shape;61;p13"/>
          <p:cNvPicPr preferRelativeResize="0"/>
          <p:nvPr/>
        </p:nvPicPr>
        <p:blipFill>
          <a:blip r:embed="rId3">
            <a:alphaModFix/>
          </a:blip>
          <a:stretch>
            <a:fillRect/>
          </a:stretch>
        </p:blipFill>
        <p:spPr>
          <a:xfrm>
            <a:off x="3464925" y="92523"/>
            <a:ext cx="2084125" cy="1338964"/>
          </a:xfrm>
          <a:prstGeom prst="rect">
            <a:avLst/>
          </a:prstGeom>
          <a:noFill/>
          <a:ln>
            <a:noFill/>
          </a:ln>
        </p:spPr>
      </p:pic>
      <p:pic>
        <p:nvPicPr>
          <p:cNvPr id="62" name="Google Shape;62;p13"/>
          <p:cNvPicPr preferRelativeResize="0"/>
          <p:nvPr/>
        </p:nvPicPr>
        <p:blipFill>
          <a:blip r:embed="rId4">
            <a:alphaModFix/>
          </a:blip>
          <a:stretch>
            <a:fillRect/>
          </a:stretch>
        </p:blipFill>
        <p:spPr>
          <a:xfrm>
            <a:off x="7141836" y="152400"/>
            <a:ext cx="1190039" cy="1219200"/>
          </a:xfrm>
          <a:prstGeom prst="rect">
            <a:avLst/>
          </a:prstGeom>
          <a:noFill/>
          <a:ln>
            <a:noFill/>
          </a:ln>
        </p:spPr>
      </p:pic>
      <p:pic>
        <p:nvPicPr>
          <p:cNvPr id="63" name="Google Shape;63;p13"/>
          <p:cNvPicPr preferRelativeResize="0"/>
          <p:nvPr/>
        </p:nvPicPr>
        <p:blipFill>
          <a:blip r:embed="rId5">
            <a:alphaModFix/>
          </a:blip>
          <a:stretch>
            <a:fillRect/>
          </a:stretch>
        </p:blipFill>
        <p:spPr>
          <a:xfrm>
            <a:off x="561700" y="280718"/>
            <a:ext cx="1546350" cy="1346482"/>
          </a:xfrm>
          <a:prstGeom prst="rect">
            <a:avLst/>
          </a:prstGeom>
          <a:noFill/>
          <a:ln>
            <a:noFill/>
          </a:ln>
        </p:spPr>
      </p:pic>
      <p:pic>
        <p:nvPicPr>
          <p:cNvPr id="64" name="Google Shape;64;p13"/>
          <p:cNvPicPr preferRelativeResize="0"/>
          <p:nvPr/>
        </p:nvPicPr>
        <p:blipFill>
          <a:blip r:embed="rId6">
            <a:alphaModFix/>
          </a:blip>
          <a:stretch>
            <a:fillRect/>
          </a:stretch>
        </p:blipFill>
        <p:spPr>
          <a:xfrm>
            <a:off x="7306549" y="3211500"/>
            <a:ext cx="1301200" cy="1301200"/>
          </a:xfrm>
          <a:prstGeom prst="rect">
            <a:avLst/>
          </a:prstGeom>
          <a:noFill/>
          <a:ln>
            <a:noFill/>
          </a:ln>
        </p:spPr>
      </p:pic>
      <p:pic>
        <p:nvPicPr>
          <p:cNvPr id="65" name="Google Shape;65;p13"/>
          <p:cNvPicPr preferRelativeResize="0"/>
          <p:nvPr/>
        </p:nvPicPr>
        <p:blipFill>
          <a:blip r:embed="rId7">
            <a:alphaModFix/>
          </a:blip>
          <a:stretch>
            <a:fillRect/>
          </a:stretch>
        </p:blipFill>
        <p:spPr>
          <a:xfrm>
            <a:off x="725275" y="3338762"/>
            <a:ext cx="1439525" cy="1439525"/>
          </a:xfrm>
          <a:prstGeom prst="rect">
            <a:avLst/>
          </a:prstGeom>
          <a:noFill/>
          <a:ln>
            <a:noFill/>
          </a:ln>
        </p:spPr>
      </p:pic>
      <p:pic>
        <p:nvPicPr>
          <p:cNvPr id="66" name="Google Shape;66;p13"/>
          <p:cNvPicPr preferRelativeResize="0"/>
          <p:nvPr/>
        </p:nvPicPr>
        <p:blipFill>
          <a:blip r:embed="rId8">
            <a:alphaModFix/>
          </a:blip>
          <a:stretch>
            <a:fillRect/>
          </a:stretch>
        </p:blipFill>
        <p:spPr>
          <a:xfrm>
            <a:off x="7061402" y="1546090"/>
            <a:ext cx="1546350" cy="1546350"/>
          </a:xfrm>
          <a:prstGeom prst="rect">
            <a:avLst/>
          </a:prstGeom>
          <a:noFill/>
          <a:ln>
            <a:noFill/>
          </a:ln>
        </p:spPr>
      </p:pic>
      <p:pic>
        <p:nvPicPr>
          <p:cNvPr id="67" name="Google Shape;67;p13"/>
          <p:cNvPicPr preferRelativeResize="0"/>
          <p:nvPr/>
        </p:nvPicPr>
        <p:blipFill>
          <a:blip r:embed="rId9">
            <a:alphaModFix/>
          </a:blip>
          <a:stretch>
            <a:fillRect/>
          </a:stretch>
        </p:blipFill>
        <p:spPr>
          <a:xfrm>
            <a:off x="725275" y="1809750"/>
            <a:ext cx="1219200" cy="1219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2"/>
          <p:cNvSpPr txBox="1">
            <a:spLocks noGrp="1"/>
          </p:cNvSpPr>
          <p:nvPr>
            <p:ph type="title"/>
          </p:nvPr>
        </p:nvSpPr>
        <p:spPr>
          <a:xfrm>
            <a:off x="311700" y="391350"/>
            <a:ext cx="25965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Adding Goals</a:t>
            </a:r>
            <a:endParaRPr/>
          </a:p>
        </p:txBody>
      </p:sp>
      <p:sp>
        <p:nvSpPr>
          <p:cNvPr id="156" name="Google Shape;156;p22"/>
          <p:cNvSpPr txBox="1">
            <a:spLocks noGrp="1"/>
          </p:cNvSpPr>
          <p:nvPr>
            <p:ph type="body" idx="1"/>
          </p:nvPr>
        </p:nvSpPr>
        <p:spPr>
          <a:xfrm>
            <a:off x="0" y="1017450"/>
            <a:ext cx="2707800" cy="2708100"/>
          </a:xfrm>
          <a:prstGeom prst="rect">
            <a:avLst/>
          </a:prstGeom>
        </p:spPr>
        <p:txBody>
          <a:bodyPr spcFirstLastPara="1" wrap="square" lIns="91425" tIns="91425" rIns="91425" bIns="91425" anchor="t" anchorCtr="0">
            <a:normAutofit lnSpcReduction="20000"/>
          </a:bodyPr>
          <a:lstStyle/>
          <a:p>
            <a:pPr marL="457200" lvl="0" indent="-330200" algn="l" rtl="0">
              <a:spcBef>
                <a:spcPts val="0"/>
              </a:spcBef>
              <a:spcAft>
                <a:spcPts val="0"/>
              </a:spcAft>
              <a:buClr>
                <a:schemeClr val="accent1"/>
              </a:buClr>
              <a:buSzPts val="1600"/>
              <a:buAutoNum type="arabicParenR"/>
            </a:pPr>
            <a:r>
              <a:rPr lang="en" sz="1600">
                <a:solidFill>
                  <a:schemeClr val="accent1"/>
                </a:solidFill>
              </a:rPr>
              <a:t>Enter time of the goal</a:t>
            </a:r>
            <a:endParaRPr sz="1600">
              <a:solidFill>
                <a:schemeClr val="accent1"/>
              </a:solidFill>
            </a:endParaRPr>
          </a:p>
          <a:p>
            <a:pPr marL="457200" lvl="0" indent="-330200" algn="l" rtl="0">
              <a:spcBef>
                <a:spcPts val="0"/>
              </a:spcBef>
              <a:spcAft>
                <a:spcPts val="0"/>
              </a:spcAft>
              <a:buClr>
                <a:schemeClr val="accent1"/>
              </a:buClr>
              <a:buSzPts val="1600"/>
              <a:buAutoNum type="arabicParenR"/>
            </a:pPr>
            <a:r>
              <a:rPr lang="en" sz="1600">
                <a:solidFill>
                  <a:schemeClr val="accent1"/>
                </a:solidFill>
              </a:rPr>
              <a:t>Select a team</a:t>
            </a:r>
            <a:endParaRPr sz="1600">
              <a:solidFill>
                <a:schemeClr val="accent1"/>
              </a:solidFill>
            </a:endParaRPr>
          </a:p>
          <a:p>
            <a:pPr marL="457200" lvl="0" indent="-330200" algn="l" rtl="0">
              <a:spcBef>
                <a:spcPts val="0"/>
              </a:spcBef>
              <a:spcAft>
                <a:spcPts val="0"/>
              </a:spcAft>
              <a:buClr>
                <a:schemeClr val="accent1"/>
              </a:buClr>
              <a:buSzPts val="1600"/>
              <a:buAutoNum type="arabicParenR"/>
            </a:pPr>
            <a:r>
              <a:rPr lang="en" sz="1600">
                <a:solidFill>
                  <a:schemeClr val="accent1"/>
                </a:solidFill>
              </a:rPr>
              <a:t>Select a Goal Type</a:t>
            </a:r>
            <a:endParaRPr sz="1600">
              <a:solidFill>
                <a:schemeClr val="accent1"/>
              </a:solidFill>
            </a:endParaRPr>
          </a:p>
          <a:p>
            <a:pPr marL="914400" lvl="1" indent="-316470" algn="l" rtl="0">
              <a:spcBef>
                <a:spcPts val="0"/>
              </a:spcBef>
              <a:spcAft>
                <a:spcPts val="0"/>
              </a:spcAft>
              <a:buClr>
                <a:schemeClr val="accent1"/>
              </a:buClr>
              <a:buSzPts val="1384"/>
              <a:buAutoNum type="alphaLcParenR"/>
            </a:pPr>
            <a:r>
              <a:rPr lang="en" sz="1383">
                <a:solidFill>
                  <a:schemeClr val="accent1"/>
                </a:solidFill>
              </a:rPr>
              <a:t>Make sure you are using the correct type, even strength, power play or shorthanded </a:t>
            </a:r>
            <a:endParaRPr sz="1383">
              <a:solidFill>
                <a:schemeClr val="accent1"/>
              </a:solidFill>
            </a:endParaRPr>
          </a:p>
          <a:p>
            <a:pPr marL="457200" lvl="0" indent="-330200" algn="l" rtl="0">
              <a:spcBef>
                <a:spcPts val="0"/>
              </a:spcBef>
              <a:spcAft>
                <a:spcPts val="0"/>
              </a:spcAft>
              <a:buClr>
                <a:schemeClr val="accent1"/>
              </a:buClr>
              <a:buSzPts val="1600"/>
              <a:buAutoNum type="arabicParenR"/>
            </a:pPr>
            <a:r>
              <a:rPr lang="en" sz="1600">
                <a:solidFill>
                  <a:schemeClr val="accent1"/>
                </a:solidFill>
              </a:rPr>
              <a:t>Select scorer and assists</a:t>
            </a:r>
            <a:endParaRPr sz="1600">
              <a:solidFill>
                <a:schemeClr val="accent1"/>
              </a:solidFill>
            </a:endParaRPr>
          </a:p>
          <a:p>
            <a:pPr marL="457200" lvl="0" indent="-330200" algn="l" rtl="0">
              <a:spcBef>
                <a:spcPts val="0"/>
              </a:spcBef>
              <a:spcAft>
                <a:spcPts val="0"/>
              </a:spcAft>
              <a:buClr>
                <a:schemeClr val="accent1"/>
              </a:buClr>
              <a:buSzPts val="1600"/>
              <a:buAutoNum type="arabicParenR"/>
            </a:pPr>
            <a:r>
              <a:rPr lang="en" sz="1600">
                <a:solidFill>
                  <a:schemeClr val="accent1"/>
                </a:solidFill>
              </a:rPr>
              <a:t>Save goal</a:t>
            </a:r>
            <a:endParaRPr sz="1600">
              <a:solidFill>
                <a:schemeClr val="accent1"/>
              </a:solidFill>
            </a:endParaRPr>
          </a:p>
        </p:txBody>
      </p:sp>
      <p:pic>
        <p:nvPicPr>
          <p:cNvPr id="157" name="Google Shape;157;p22"/>
          <p:cNvPicPr preferRelativeResize="0"/>
          <p:nvPr/>
        </p:nvPicPr>
        <p:blipFill rotWithShape="1">
          <a:blip r:embed="rId3">
            <a:alphaModFix/>
          </a:blip>
          <a:srcRect b="11902"/>
          <a:stretch/>
        </p:blipFill>
        <p:spPr>
          <a:xfrm>
            <a:off x="2707875" y="200300"/>
            <a:ext cx="2059201" cy="4478525"/>
          </a:xfrm>
          <a:prstGeom prst="rect">
            <a:avLst/>
          </a:prstGeom>
          <a:noFill/>
          <a:ln>
            <a:noFill/>
          </a:ln>
        </p:spPr>
      </p:pic>
      <p:sp>
        <p:nvSpPr>
          <p:cNvPr id="158" name="Google Shape;158;p22"/>
          <p:cNvSpPr txBox="1"/>
          <p:nvPr/>
        </p:nvSpPr>
        <p:spPr>
          <a:xfrm>
            <a:off x="5415900" y="456675"/>
            <a:ext cx="2435700" cy="59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59" name="Google Shape;159;p22"/>
          <p:cNvSpPr txBox="1">
            <a:spLocks noGrp="1"/>
          </p:cNvSpPr>
          <p:nvPr>
            <p:ph type="title"/>
          </p:nvPr>
        </p:nvSpPr>
        <p:spPr>
          <a:xfrm>
            <a:off x="4950925" y="263775"/>
            <a:ext cx="1963200" cy="978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Adding </a:t>
            </a:r>
            <a:endParaRPr/>
          </a:p>
          <a:p>
            <a:pPr marL="0" lvl="0" indent="0" algn="l" rtl="0">
              <a:spcBef>
                <a:spcPts val="0"/>
              </a:spcBef>
              <a:spcAft>
                <a:spcPts val="0"/>
              </a:spcAft>
              <a:buNone/>
            </a:pPr>
            <a:r>
              <a:rPr lang="en"/>
              <a:t>Penalties</a:t>
            </a:r>
            <a:endParaRPr/>
          </a:p>
        </p:txBody>
      </p:sp>
      <p:sp>
        <p:nvSpPr>
          <p:cNvPr id="160" name="Google Shape;160;p22"/>
          <p:cNvSpPr txBox="1"/>
          <p:nvPr/>
        </p:nvSpPr>
        <p:spPr>
          <a:xfrm>
            <a:off x="4855050" y="1177700"/>
            <a:ext cx="2059200" cy="27081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SzPts val="1500"/>
              <a:buFont typeface="Lato"/>
              <a:buAutoNum type="arabicParenR"/>
            </a:pPr>
            <a:r>
              <a:rPr lang="en" sz="1500">
                <a:latin typeface="Lato"/>
                <a:ea typeface="Lato"/>
                <a:cs typeface="Lato"/>
                <a:sym typeface="Lato"/>
              </a:rPr>
              <a:t>Enter time of penalty</a:t>
            </a:r>
            <a:endParaRPr sz="1500">
              <a:latin typeface="Lato"/>
              <a:ea typeface="Lato"/>
              <a:cs typeface="Lato"/>
              <a:sym typeface="Lato"/>
            </a:endParaRPr>
          </a:p>
          <a:p>
            <a:pPr marL="457200" lvl="0" indent="-323850" algn="l" rtl="0">
              <a:spcBef>
                <a:spcPts val="0"/>
              </a:spcBef>
              <a:spcAft>
                <a:spcPts val="0"/>
              </a:spcAft>
              <a:buSzPts val="1500"/>
              <a:buFont typeface="Lato"/>
              <a:buAutoNum type="arabicParenR"/>
            </a:pPr>
            <a:r>
              <a:rPr lang="en" sz="1500">
                <a:latin typeface="Lato"/>
                <a:ea typeface="Lato"/>
                <a:cs typeface="Lato"/>
                <a:sym typeface="Lato"/>
              </a:rPr>
              <a:t>Skip the optional times</a:t>
            </a:r>
            <a:endParaRPr sz="1500">
              <a:latin typeface="Lato"/>
              <a:ea typeface="Lato"/>
              <a:cs typeface="Lato"/>
              <a:sym typeface="Lato"/>
            </a:endParaRPr>
          </a:p>
          <a:p>
            <a:pPr marL="457200" lvl="0" indent="-323850" algn="l" rtl="0">
              <a:spcBef>
                <a:spcPts val="0"/>
              </a:spcBef>
              <a:spcAft>
                <a:spcPts val="0"/>
              </a:spcAft>
              <a:buSzPts val="1500"/>
              <a:buFont typeface="Lato"/>
              <a:buAutoNum type="arabicParenR"/>
            </a:pPr>
            <a:r>
              <a:rPr lang="en" sz="1500">
                <a:latin typeface="Lato"/>
                <a:ea typeface="Lato"/>
                <a:cs typeface="Lato"/>
                <a:sym typeface="Lato"/>
              </a:rPr>
              <a:t>Select Offence</a:t>
            </a:r>
            <a:endParaRPr sz="1500">
              <a:latin typeface="Lato"/>
              <a:ea typeface="Lato"/>
              <a:cs typeface="Lato"/>
              <a:sym typeface="Lato"/>
            </a:endParaRPr>
          </a:p>
          <a:p>
            <a:pPr marL="457200" lvl="0" indent="-323850" algn="l" rtl="0">
              <a:spcBef>
                <a:spcPts val="0"/>
              </a:spcBef>
              <a:spcAft>
                <a:spcPts val="0"/>
              </a:spcAft>
              <a:buSzPts val="1500"/>
              <a:buFont typeface="Lato"/>
              <a:buAutoNum type="arabicParenR"/>
            </a:pPr>
            <a:r>
              <a:rPr lang="en" sz="1500">
                <a:latin typeface="Lato"/>
                <a:ea typeface="Lato"/>
                <a:cs typeface="Lato"/>
                <a:sym typeface="Lato"/>
              </a:rPr>
              <a:t>Select Team</a:t>
            </a:r>
            <a:endParaRPr sz="1500">
              <a:latin typeface="Lato"/>
              <a:ea typeface="Lato"/>
              <a:cs typeface="Lato"/>
              <a:sym typeface="Lato"/>
            </a:endParaRPr>
          </a:p>
          <a:p>
            <a:pPr marL="457200" lvl="0" indent="-323850" algn="l" rtl="0">
              <a:spcBef>
                <a:spcPts val="0"/>
              </a:spcBef>
              <a:spcAft>
                <a:spcPts val="0"/>
              </a:spcAft>
              <a:buSzPts val="1500"/>
              <a:buFont typeface="Lato"/>
              <a:buAutoNum type="arabicParenR"/>
            </a:pPr>
            <a:r>
              <a:rPr lang="en" sz="1500">
                <a:latin typeface="Lato"/>
                <a:ea typeface="Lato"/>
                <a:cs typeface="Lato"/>
                <a:sym typeface="Lato"/>
              </a:rPr>
              <a:t>Select Player</a:t>
            </a:r>
            <a:endParaRPr sz="1500">
              <a:latin typeface="Lato"/>
              <a:ea typeface="Lato"/>
              <a:cs typeface="Lato"/>
              <a:sym typeface="Lato"/>
            </a:endParaRPr>
          </a:p>
          <a:p>
            <a:pPr marL="457200" lvl="0" indent="-323850" algn="l" rtl="0">
              <a:spcBef>
                <a:spcPts val="0"/>
              </a:spcBef>
              <a:spcAft>
                <a:spcPts val="0"/>
              </a:spcAft>
              <a:buSzPts val="1500"/>
              <a:buFont typeface="Lato"/>
              <a:buAutoNum type="arabicParenR"/>
            </a:pPr>
            <a:r>
              <a:rPr lang="en" sz="1500">
                <a:latin typeface="Lato"/>
                <a:ea typeface="Lato"/>
                <a:cs typeface="Lato"/>
                <a:sym typeface="Lato"/>
              </a:rPr>
              <a:t>Save Goal</a:t>
            </a:r>
            <a:endParaRPr sz="1500">
              <a:latin typeface="Lato"/>
              <a:ea typeface="Lato"/>
              <a:cs typeface="Lato"/>
              <a:sym typeface="Lato"/>
            </a:endParaRPr>
          </a:p>
        </p:txBody>
      </p:sp>
      <p:pic>
        <p:nvPicPr>
          <p:cNvPr id="161" name="Google Shape;161;p22"/>
          <p:cNvPicPr preferRelativeResize="0"/>
          <p:nvPr/>
        </p:nvPicPr>
        <p:blipFill>
          <a:blip r:embed="rId4">
            <a:alphaModFix/>
          </a:blip>
          <a:stretch>
            <a:fillRect/>
          </a:stretch>
        </p:blipFill>
        <p:spPr>
          <a:xfrm>
            <a:off x="6967350" y="200300"/>
            <a:ext cx="2009474" cy="43503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3"/>
          <p:cNvSpPr txBox="1">
            <a:spLocks noGrp="1"/>
          </p:cNvSpPr>
          <p:nvPr>
            <p:ph type="title"/>
          </p:nvPr>
        </p:nvSpPr>
        <p:spPr>
          <a:xfrm>
            <a:off x="311700" y="391350"/>
            <a:ext cx="6050700" cy="6261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Penalties </a:t>
            </a:r>
            <a:endParaRPr/>
          </a:p>
        </p:txBody>
      </p:sp>
      <p:sp>
        <p:nvSpPr>
          <p:cNvPr id="167" name="Google Shape;167;p23"/>
          <p:cNvSpPr txBox="1">
            <a:spLocks noGrp="1"/>
          </p:cNvSpPr>
          <p:nvPr>
            <p:ph type="body" idx="1"/>
          </p:nvPr>
        </p:nvSpPr>
        <p:spPr>
          <a:xfrm>
            <a:off x="311700" y="1152475"/>
            <a:ext cx="62232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Please make sure to pick the correct penalties when in the</a:t>
            </a:r>
            <a:endParaRPr/>
          </a:p>
          <a:p>
            <a:pPr marL="0" lvl="0" indent="0" algn="l" rtl="0">
              <a:spcBef>
                <a:spcPts val="1200"/>
              </a:spcBef>
              <a:spcAft>
                <a:spcPts val="0"/>
              </a:spcAft>
              <a:buNone/>
            </a:pPr>
            <a:r>
              <a:rPr lang="en"/>
              <a:t> app. </a:t>
            </a:r>
            <a:endParaRPr/>
          </a:p>
          <a:p>
            <a:pPr marL="0" lvl="0" indent="0" algn="l" rtl="0">
              <a:spcBef>
                <a:spcPts val="1200"/>
              </a:spcBef>
              <a:spcAft>
                <a:spcPts val="0"/>
              </a:spcAft>
              <a:buNone/>
            </a:pPr>
            <a:r>
              <a:rPr lang="en"/>
              <a:t>A Too Many Men penalty should be assigned to the bench rather than the player who served it. You do not need to complete the optional player who served the penalty.</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 A referee can go back to penalties page a change it before you hit end game so then they don’t need to give a write as to how it was wrong. </a:t>
            </a:r>
            <a:endParaRPr/>
          </a:p>
        </p:txBody>
      </p:sp>
      <p:pic>
        <p:nvPicPr>
          <p:cNvPr id="168" name="Google Shape;168;p23"/>
          <p:cNvPicPr preferRelativeResize="0"/>
          <p:nvPr/>
        </p:nvPicPr>
        <p:blipFill>
          <a:blip r:embed="rId3">
            <a:alphaModFix/>
          </a:blip>
          <a:stretch>
            <a:fillRect/>
          </a:stretch>
        </p:blipFill>
        <p:spPr>
          <a:xfrm>
            <a:off x="6489145" y="0"/>
            <a:ext cx="2482905" cy="51435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4"/>
          <p:cNvSpPr txBox="1">
            <a:spLocks noGrp="1"/>
          </p:cNvSpPr>
          <p:nvPr>
            <p:ph type="title"/>
          </p:nvPr>
        </p:nvSpPr>
        <p:spPr>
          <a:xfrm>
            <a:off x="311700" y="0"/>
            <a:ext cx="6125700" cy="1017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Adding Goalie Stats- </a:t>
            </a:r>
            <a:r>
              <a:rPr lang="en" sz="1755"/>
              <a:t>Must be done from the Gamesheet NOT the home or visitor code</a:t>
            </a:r>
            <a:endParaRPr sz="1755"/>
          </a:p>
        </p:txBody>
      </p:sp>
      <p:sp>
        <p:nvSpPr>
          <p:cNvPr id="174" name="Google Shape;174;p24"/>
          <p:cNvSpPr txBox="1">
            <a:spLocks noGrp="1"/>
          </p:cNvSpPr>
          <p:nvPr>
            <p:ph type="body" idx="1"/>
          </p:nvPr>
        </p:nvSpPr>
        <p:spPr>
          <a:xfrm>
            <a:off x="311700" y="958563"/>
            <a:ext cx="4911900" cy="2917500"/>
          </a:xfrm>
          <a:prstGeom prst="rect">
            <a:avLst/>
          </a:prstGeom>
        </p:spPr>
        <p:txBody>
          <a:bodyPr spcFirstLastPara="1" wrap="square" lIns="91425" tIns="91425" rIns="91425" bIns="91425" anchor="t" anchorCtr="0">
            <a:normAutofit lnSpcReduction="20000"/>
          </a:bodyPr>
          <a:lstStyle/>
          <a:p>
            <a:pPr marL="457200" lvl="0" indent="-342900" algn="l" rtl="0">
              <a:spcBef>
                <a:spcPts val="0"/>
              </a:spcBef>
              <a:spcAft>
                <a:spcPts val="0"/>
              </a:spcAft>
              <a:buSzPts val="1800"/>
              <a:buAutoNum type="arabicParenR"/>
            </a:pPr>
            <a:r>
              <a:rPr lang="en"/>
              <a:t>At the end of the game, before you mark the game as completed, enter your goalie stats</a:t>
            </a:r>
            <a:endParaRPr/>
          </a:p>
          <a:p>
            <a:pPr marL="457200" lvl="0" indent="-342900" algn="l" rtl="0">
              <a:spcBef>
                <a:spcPts val="0"/>
              </a:spcBef>
              <a:spcAft>
                <a:spcPts val="0"/>
              </a:spcAft>
              <a:buSzPts val="1800"/>
              <a:buAutoNum type="arabicParenR"/>
            </a:pPr>
            <a:r>
              <a:rPr lang="en"/>
              <a:t>Click New Goalie</a:t>
            </a:r>
            <a:endParaRPr/>
          </a:p>
          <a:p>
            <a:pPr marL="457200" lvl="0" indent="-342900" algn="l" rtl="0">
              <a:spcBef>
                <a:spcPts val="0"/>
              </a:spcBef>
              <a:spcAft>
                <a:spcPts val="0"/>
              </a:spcAft>
              <a:buSzPts val="1800"/>
              <a:buAutoNum type="arabicParenR"/>
            </a:pPr>
            <a:r>
              <a:rPr lang="en"/>
              <a:t>Select a team</a:t>
            </a:r>
            <a:endParaRPr/>
          </a:p>
          <a:p>
            <a:pPr marL="457200" lvl="0" indent="-342900" algn="l" rtl="0">
              <a:spcBef>
                <a:spcPts val="0"/>
              </a:spcBef>
              <a:spcAft>
                <a:spcPts val="0"/>
              </a:spcAft>
              <a:buSzPts val="1800"/>
              <a:buAutoNum type="arabicParenR"/>
            </a:pPr>
            <a:r>
              <a:rPr lang="en"/>
              <a:t>Select the Goalie</a:t>
            </a:r>
            <a:endParaRPr/>
          </a:p>
          <a:p>
            <a:pPr marL="457200" lvl="0" indent="-342900" algn="l" rtl="0">
              <a:spcBef>
                <a:spcPts val="0"/>
              </a:spcBef>
              <a:spcAft>
                <a:spcPts val="0"/>
              </a:spcAft>
              <a:buSzPts val="1800"/>
              <a:buAutoNum type="arabicParenR"/>
            </a:pPr>
            <a:r>
              <a:rPr lang="en"/>
              <a:t>Enter minutes played</a:t>
            </a:r>
            <a:endParaRPr/>
          </a:p>
          <a:p>
            <a:pPr marL="457200" lvl="0" indent="-342900" algn="l" rtl="0">
              <a:spcBef>
                <a:spcPts val="0"/>
              </a:spcBef>
              <a:spcAft>
                <a:spcPts val="0"/>
              </a:spcAft>
              <a:buSzPts val="1800"/>
              <a:buAutoNum type="arabicParenR"/>
            </a:pPr>
            <a:r>
              <a:rPr lang="en"/>
              <a:t>Enter the shots on the goalie taken by the opposing team</a:t>
            </a:r>
            <a:endParaRPr/>
          </a:p>
          <a:p>
            <a:pPr marL="457200" lvl="0" indent="-342900" algn="l" rtl="0">
              <a:spcBef>
                <a:spcPts val="0"/>
              </a:spcBef>
              <a:spcAft>
                <a:spcPts val="0"/>
              </a:spcAft>
              <a:buSzPts val="1800"/>
              <a:buAutoNum type="arabicParenR"/>
            </a:pPr>
            <a:r>
              <a:rPr lang="en"/>
              <a:t>Select W/L/T</a:t>
            </a:r>
            <a:endParaRPr/>
          </a:p>
        </p:txBody>
      </p:sp>
      <p:pic>
        <p:nvPicPr>
          <p:cNvPr id="175" name="Google Shape;175;p24"/>
          <p:cNvPicPr preferRelativeResize="0"/>
          <p:nvPr/>
        </p:nvPicPr>
        <p:blipFill>
          <a:blip r:embed="rId3">
            <a:alphaModFix/>
          </a:blip>
          <a:stretch>
            <a:fillRect/>
          </a:stretch>
        </p:blipFill>
        <p:spPr>
          <a:xfrm>
            <a:off x="6609650" y="72100"/>
            <a:ext cx="2166574" cy="4690427"/>
          </a:xfrm>
          <a:prstGeom prst="rect">
            <a:avLst/>
          </a:prstGeom>
          <a:noFill/>
          <a:ln>
            <a:noFill/>
          </a:ln>
        </p:spPr>
      </p:pic>
      <p:sp>
        <p:nvSpPr>
          <p:cNvPr id="176" name="Google Shape;176;p24"/>
          <p:cNvSpPr txBox="1"/>
          <p:nvPr/>
        </p:nvSpPr>
        <p:spPr>
          <a:xfrm>
            <a:off x="440650" y="3829750"/>
            <a:ext cx="5880600" cy="77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Please track your stats on a scratch sheet during the game because you can’t update the goalie stats during the game. It needs to be the last thing you do before you mark the game as completed. </a:t>
            </a:r>
            <a:endParaRPr>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5"/>
          <p:cNvSpPr txBox="1">
            <a:spLocks noGrp="1"/>
          </p:cNvSpPr>
          <p:nvPr>
            <p:ph type="title"/>
          </p:nvPr>
        </p:nvSpPr>
        <p:spPr>
          <a:xfrm>
            <a:off x="311700" y="94900"/>
            <a:ext cx="8520600" cy="626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1979"/>
              <a:t>Officials Codes &amp; Responsibilities</a:t>
            </a:r>
            <a:endParaRPr sz="1979"/>
          </a:p>
        </p:txBody>
      </p:sp>
      <p:sp>
        <p:nvSpPr>
          <p:cNvPr id="182" name="Google Shape;182;p25"/>
          <p:cNvSpPr txBox="1">
            <a:spLocks noGrp="1"/>
          </p:cNvSpPr>
          <p:nvPr>
            <p:ph type="body" idx="1"/>
          </p:nvPr>
        </p:nvSpPr>
        <p:spPr>
          <a:xfrm>
            <a:off x="343750" y="549400"/>
            <a:ext cx="8520600" cy="1461600"/>
          </a:xfrm>
          <a:prstGeom prst="rect">
            <a:avLst/>
          </a:prstGeom>
        </p:spPr>
        <p:txBody>
          <a:bodyPr spcFirstLastPara="1" wrap="square" lIns="91425" tIns="91425" rIns="91425" bIns="91425" anchor="t" anchorCtr="0">
            <a:normAutofit/>
          </a:bodyPr>
          <a:lstStyle/>
          <a:p>
            <a:pPr marL="457200" lvl="0" indent="-304800" algn="l" rtl="0">
              <a:spcBef>
                <a:spcPts val="0"/>
              </a:spcBef>
              <a:spcAft>
                <a:spcPts val="0"/>
              </a:spcAft>
              <a:buSzPts val="1200"/>
              <a:buAutoNum type="arabicParenR"/>
            </a:pPr>
            <a:r>
              <a:rPr lang="en" sz="1200"/>
              <a:t>Enter Officials Code on Game tab- same as home code or gamesheet code</a:t>
            </a:r>
            <a:endParaRPr sz="1200"/>
          </a:p>
          <a:p>
            <a:pPr marL="457200" lvl="0" indent="-304800" algn="l" rtl="0">
              <a:spcBef>
                <a:spcPts val="0"/>
              </a:spcBef>
              <a:spcAft>
                <a:spcPts val="0"/>
              </a:spcAft>
              <a:buSzPts val="1200"/>
              <a:buAutoNum type="arabicParenR"/>
            </a:pPr>
            <a:r>
              <a:rPr lang="en" sz="1200"/>
              <a:t>Click on Game that says Officials</a:t>
            </a:r>
            <a:endParaRPr sz="1200"/>
          </a:p>
          <a:p>
            <a:pPr marL="457200" lvl="0" indent="-304800" algn="l" rtl="0">
              <a:spcBef>
                <a:spcPts val="0"/>
              </a:spcBef>
              <a:spcAft>
                <a:spcPts val="0"/>
              </a:spcAft>
              <a:buSzPts val="1200"/>
              <a:buAutoNum type="arabicParenR"/>
            </a:pPr>
            <a:r>
              <a:rPr lang="en" sz="1200"/>
              <a:t>Click the dropdown menu</a:t>
            </a:r>
            <a:endParaRPr sz="1200"/>
          </a:p>
          <a:p>
            <a:pPr marL="457200" lvl="0" indent="-304800" algn="l" rtl="0">
              <a:spcBef>
                <a:spcPts val="0"/>
              </a:spcBef>
              <a:spcAft>
                <a:spcPts val="0"/>
              </a:spcAft>
              <a:buSzPts val="1200"/>
              <a:buAutoNum type="arabicParenR"/>
            </a:pPr>
            <a:r>
              <a:rPr lang="en" sz="1200"/>
              <a:t>Select Officials</a:t>
            </a:r>
            <a:endParaRPr sz="1200"/>
          </a:p>
          <a:p>
            <a:pPr marL="457200" lvl="0" indent="-304800" algn="l" rtl="0">
              <a:spcBef>
                <a:spcPts val="0"/>
              </a:spcBef>
              <a:spcAft>
                <a:spcPts val="0"/>
              </a:spcAft>
              <a:buSzPts val="1200"/>
              <a:buAutoNum type="arabicParenR"/>
            </a:pPr>
            <a:r>
              <a:rPr lang="en" sz="1200"/>
              <a:t>Enter officials names, and the officials sign by clicking sign here at the end of the game</a:t>
            </a:r>
            <a:endParaRPr sz="1200"/>
          </a:p>
          <a:p>
            <a:pPr marL="457200" lvl="0" indent="-304800" algn="l" rtl="0">
              <a:spcBef>
                <a:spcPts val="0"/>
              </a:spcBef>
              <a:spcAft>
                <a:spcPts val="0"/>
              </a:spcAft>
              <a:buSzPts val="1200"/>
              <a:buAutoNum type="arabicParenR"/>
            </a:pPr>
            <a:r>
              <a:rPr lang="en" sz="1200"/>
              <a:t>If a game write up is required the official will add it here</a:t>
            </a:r>
            <a:endParaRPr sz="1200"/>
          </a:p>
        </p:txBody>
      </p:sp>
      <p:pic>
        <p:nvPicPr>
          <p:cNvPr id="183" name="Google Shape;183;p25"/>
          <p:cNvPicPr preferRelativeResize="0"/>
          <p:nvPr/>
        </p:nvPicPr>
        <p:blipFill>
          <a:blip r:embed="rId3">
            <a:alphaModFix/>
          </a:blip>
          <a:stretch>
            <a:fillRect/>
          </a:stretch>
        </p:blipFill>
        <p:spPr>
          <a:xfrm>
            <a:off x="51188" y="2440263"/>
            <a:ext cx="1136125" cy="2459602"/>
          </a:xfrm>
          <a:prstGeom prst="rect">
            <a:avLst/>
          </a:prstGeom>
          <a:noFill/>
          <a:ln>
            <a:noFill/>
          </a:ln>
        </p:spPr>
      </p:pic>
      <p:pic>
        <p:nvPicPr>
          <p:cNvPr id="184" name="Google Shape;184;p25"/>
          <p:cNvPicPr preferRelativeResize="0"/>
          <p:nvPr/>
        </p:nvPicPr>
        <p:blipFill>
          <a:blip r:embed="rId4">
            <a:alphaModFix/>
          </a:blip>
          <a:stretch>
            <a:fillRect/>
          </a:stretch>
        </p:blipFill>
        <p:spPr>
          <a:xfrm>
            <a:off x="2832826" y="2441950"/>
            <a:ext cx="1896275" cy="2115075"/>
          </a:xfrm>
          <a:prstGeom prst="rect">
            <a:avLst/>
          </a:prstGeom>
          <a:noFill/>
          <a:ln>
            <a:noFill/>
          </a:ln>
        </p:spPr>
      </p:pic>
      <p:pic>
        <p:nvPicPr>
          <p:cNvPr id="185" name="Google Shape;185;p25"/>
          <p:cNvPicPr preferRelativeResize="0"/>
          <p:nvPr/>
        </p:nvPicPr>
        <p:blipFill>
          <a:blip r:embed="rId5">
            <a:alphaModFix/>
          </a:blip>
          <a:stretch>
            <a:fillRect/>
          </a:stretch>
        </p:blipFill>
        <p:spPr>
          <a:xfrm>
            <a:off x="1357400" y="2172287"/>
            <a:ext cx="1305326" cy="2825902"/>
          </a:xfrm>
          <a:prstGeom prst="rect">
            <a:avLst/>
          </a:prstGeom>
          <a:noFill/>
          <a:ln>
            <a:noFill/>
          </a:ln>
        </p:spPr>
      </p:pic>
      <p:pic>
        <p:nvPicPr>
          <p:cNvPr id="186" name="Google Shape;186;p25"/>
          <p:cNvPicPr preferRelativeResize="0"/>
          <p:nvPr/>
        </p:nvPicPr>
        <p:blipFill>
          <a:blip r:embed="rId6">
            <a:alphaModFix/>
          </a:blip>
          <a:stretch>
            <a:fillRect/>
          </a:stretch>
        </p:blipFill>
        <p:spPr>
          <a:xfrm>
            <a:off x="4885301" y="2540438"/>
            <a:ext cx="1782425" cy="2259276"/>
          </a:xfrm>
          <a:prstGeom prst="rect">
            <a:avLst/>
          </a:prstGeom>
          <a:noFill/>
          <a:ln>
            <a:noFill/>
          </a:ln>
        </p:spPr>
      </p:pic>
      <p:sp>
        <p:nvSpPr>
          <p:cNvPr id="187" name="Google Shape;187;p25"/>
          <p:cNvSpPr txBox="1"/>
          <p:nvPr/>
        </p:nvSpPr>
        <p:spPr>
          <a:xfrm>
            <a:off x="498400" y="2073250"/>
            <a:ext cx="432600" cy="36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2</a:t>
            </a:r>
            <a:endParaRPr>
              <a:latin typeface="Lato"/>
              <a:ea typeface="Lato"/>
              <a:cs typeface="Lato"/>
              <a:sym typeface="Lato"/>
            </a:endParaRPr>
          </a:p>
        </p:txBody>
      </p:sp>
      <p:sp>
        <p:nvSpPr>
          <p:cNvPr id="188" name="Google Shape;188;p25"/>
          <p:cNvSpPr txBox="1"/>
          <p:nvPr/>
        </p:nvSpPr>
        <p:spPr>
          <a:xfrm>
            <a:off x="1834675" y="1772075"/>
            <a:ext cx="59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3</a:t>
            </a:r>
            <a:endParaRPr>
              <a:latin typeface="Lato"/>
              <a:ea typeface="Lato"/>
              <a:cs typeface="Lato"/>
              <a:sym typeface="Lato"/>
            </a:endParaRPr>
          </a:p>
        </p:txBody>
      </p:sp>
      <p:pic>
        <p:nvPicPr>
          <p:cNvPr id="189" name="Google Shape;189;p25"/>
          <p:cNvPicPr preferRelativeResize="0"/>
          <p:nvPr/>
        </p:nvPicPr>
        <p:blipFill>
          <a:blip r:embed="rId7">
            <a:alphaModFix/>
          </a:blip>
          <a:stretch>
            <a:fillRect/>
          </a:stretch>
        </p:blipFill>
        <p:spPr>
          <a:xfrm>
            <a:off x="6823924" y="2411338"/>
            <a:ext cx="2102501" cy="2347799"/>
          </a:xfrm>
          <a:prstGeom prst="rect">
            <a:avLst/>
          </a:prstGeom>
          <a:noFill/>
          <a:ln>
            <a:noFill/>
          </a:ln>
        </p:spPr>
      </p:pic>
      <p:sp>
        <p:nvSpPr>
          <p:cNvPr id="190" name="Google Shape;190;p25"/>
          <p:cNvSpPr txBox="1"/>
          <p:nvPr/>
        </p:nvSpPr>
        <p:spPr>
          <a:xfrm>
            <a:off x="3610563" y="2011150"/>
            <a:ext cx="340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4</a:t>
            </a:r>
            <a:endParaRPr>
              <a:latin typeface="Lato"/>
              <a:ea typeface="Lato"/>
              <a:cs typeface="Lato"/>
              <a:sym typeface="Lato"/>
            </a:endParaRPr>
          </a:p>
        </p:txBody>
      </p:sp>
      <p:sp>
        <p:nvSpPr>
          <p:cNvPr id="191" name="Google Shape;191;p25"/>
          <p:cNvSpPr txBox="1"/>
          <p:nvPr/>
        </p:nvSpPr>
        <p:spPr>
          <a:xfrm>
            <a:off x="5442575" y="2011150"/>
            <a:ext cx="26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5</a:t>
            </a:r>
            <a:endParaRPr>
              <a:latin typeface="Lato"/>
              <a:ea typeface="Lato"/>
              <a:cs typeface="Lato"/>
              <a:sym typeface="Lato"/>
            </a:endParaRPr>
          </a:p>
        </p:txBody>
      </p:sp>
      <p:sp>
        <p:nvSpPr>
          <p:cNvPr id="192" name="Google Shape;192;p25"/>
          <p:cNvSpPr txBox="1"/>
          <p:nvPr/>
        </p:nvSpPr>
        <p:spPr>
          <a:xfrm>
            <a:off x="7595400" y="1902550"/>
            <a:ext cx="340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6</a:t>
            </a:r>
            <a:endParaRPr>
              <a:latin typeface="Lato"/>
              <a:ea typeface="Lato"/>
              <a:cs typeface="Lato"/>
              <a:sym typeface="Lato"/>
            </a:endParaRPr>
          </a:p>
        </p:txBody>
      </p:sp>
      <p:pic>
        <p:nvPicPr>
          <p:cNvPr id="193" name="Google Shape;193;p25"/>
          <p:cNvPicPr preferRelativeResize="0"/>
          <p:nvPr/>
        </p:nvPicPr>
        <p:blipFill>
          <a:blip r:embed="rId8">
            <a:alphaModFix/>
          </a:blip>
          <a:stretch>
            <a:fillRect/>
          </a:stretch>
        </p:blipFill>
        <p:spPr>
          <a:xfrm>
            <a:off x="6927036" y="216648"/>
            <a:ext cx="1896275" cy="1740000"/>
          </a:xfrm>
          <a:prstGeom prst="rect">
            <a:avLst/>
          </a:prstGeom>
          <a:noFill/>
          <a:ln>
            <a:noFill/>
          </a:ln>
        </p:spPr>
      </p:pic>
      <p:sp>
        <p:nvSpPr>
          <p:cNvPr id="194" name="Google Shape;194;p25"/>
          <p:cNvSpPr txBox="1"/>
          <p:nvPr/>
        </p:nvSpPr>
        <p:spPr>
          <a:xfrm>
            <a:off x="6494425" y="721000"/>
            <a:ext cx="43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1</a:t>
            </a:r>
            <a:endParaRPr>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6"/>
          <p:cNvSpPr txBox="1">
            <a:spLocks noGrp="1"/>
          </p:cNvSpPr>
          <p:nvPr>
            <p:ph type="title"/>
          </p:nvPr>
        </p:nvSpPr>
        <p:spPr>
          <a:xfrm>
            <a:off x="-411500" y="0"/>
            <a:ext cx="63168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       Airdrie &amp; Okotoks </a:t>
            </a:r>
            <a:endParaRPr/>
          </a:p>
        </p:txBody>
      </p:sp>
      <p:sp>
        <p:nvSpPr>
          <p:cNvPr id="200" name="Google Shape;200;p26"/>
          <p:cNvSpPr txBox="1">
            <a:spLocks noGrp="1"/>
          </p:cNvSpPr>
          <p:nvPr>
            <p:ph type="body" idx="1"/>
          </p:nvPr>
        </p:nvSpPr>
        <p:spPr>
          <a:xfrm>
            <a:off x="1593275" y="668525"/>
            <a:ext cx="3489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Do not log into this part for the officials as they do not use Ramp Assigning </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201" name="Google Shape;201;p26"/>
          <p:cNvPicPr preferRelativeResize="0"/>
          <p:nvPr/>
        </p:nvPicPr>
        <p:blipFill>
          <a:blip r:embed="rId3">
            <a:alphaModFix/>
          </a:blip>
          <a:stretch>
            <a:fillRect/>
          </a:stretch>
        </p:blipFill>
        <p:spPr>
          <a:xfrm>
            <a:off x="3531447" y="89627"/>
            <a:ext cx="446800" cy="446825"/>
          </a:xfrm>
          <a:prstGeom prst="rect">
            <a:avLst/>
          </a:prstGeom>
          <a:noFill/>
          <a:ln>
            <a:noFill/>
          </a:ln>
        </p:spPr>
      </p:pic>
      <p:pic>
        <p:nvPicPr>
          <p:cNvPr id="202" name="Google Shape;202;p26"/>
          <p:cNvPicPr preferRelativeResize="0"/>
          <p:nvPr/>
        </p:nvPicPr>
        <p:blipFill>
          <a:blip r:embed="rId4">
            <a:alphaModFix/>
          </a:blip>
          <a:stretch>
            <a:fillRect/>
          </a:stretch>
        </p:blipFill>
        <p:spPr>
          <a:xfrm>
            <a:off x="106775" y="799625"/>
            <a:ext cx="1328375" cy="2776003"/>
          </a:xfrm>
          <a:prstGeom prst="rect">
            <a:avLst/>
          </a:prstGeom>
          <a:noFill/>
          <a:ln>
            <a:noFill/>
          </a:ln>
        </p:spPr>
      </p:pic>
      <p:cxnSp>
        <p:nvCxnSpPr>
          <p:cNvPr id="203" name="Google Shape;203;p26"/>
          <p:cNvCxnSpPr/>
          <p:nvPr/>
        </p:nvCxnSpPr>
        <p:spPr>
          <a:xfrm>
            <a:off x="5230450" y="269375"/>
            <a:ext cx="63600" cy="4570800"/>
          </a:xfrm>
          <a:prstGeom prst="straightConnector1">
            <a:avLst/>
          </a:prstGeom>
          <a:noFill/>
          <a:ln w="9525" cap="flat" cmpd="sng">
            <a:solidFill>
              <a:schemeClr val="dk2"/>
            </a:solidFill>
            <a:prstDash val="solid"/>
            <a:round/>
            <a:headEnd type="none" w="med" len="med"/>
            <a:tailEnd type="none" w="med" len="med"/>
          </a:ln>
        </p:spPr>
      </p:cxnSp>
      <p:sp>
        <p:nvSpPr>
          <p:cNvPr id="204" name="Google Shape;204;p26"/>
          <p:cNvSpPr txBox="1"/>
          <p:nvPr/>
        </p:nvSpPr>
        <p:spPr>
          <a:xfrm>
            <a:off x="5548625" y="112950"/>
            <a:ext cx="32430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solidFill>
                  <a:schemeClr val="dk1"/>
                </a:solidFill>
                <a:latin typeface="Playfair Display"/>
                <a:ea typeface="Playfair Display"/>
                <a:cs typeface="Playfair Display"/>
                <a:sym typeface="Playfair Display"/>
              </a:rPr>
              <a:t>Cochrane </a:t>
            </a:r>
            <a:endParaRPr sz="2600">
              <a:solidFill>
                <a:schemeClr val="dk1"/>
              </a:solidFill>
              <a:latin typeface="Playfair Display"/>
              <a:ea typeface="Playfair Display"/>
              <a:cs typeface="Playfair Display"/>
              <a:sym typeface="Playfair Display"/>
            </a:endParaRPr>
          </a:p>
        </p:txBody>
      </p:sp>
      <p:pic>
        <p:nvPicPr>
          <p:cNvPr id="205" name="Google Shape;205;p26"/>
          <p:cNvPicPr preferRelativeResize="0"/>
          <p:nvPr/>
        </p:nvPicPr>
        <p:blipFill>
          <a:blip r:embed="rId5">
            <a:alphaModFix/>
          </a:blip>
          <a:stretch>
            <a:fillRect/>
          </a:stretch>
        </p:blipFill>
        <p:spPr>
          <a:xfrm>
            <a:off x="7281125" y="112951"/>
            <a:ext cx="664251" cy="1116326"/>
          </a:xfrm>
          <a:prstGeom prst="rect">
            <a:avLst/>
          </a:prstGeom>
          <a:noFill/>
          <a:ln>
            <a:noFill/>
          </a:ln>
        </p:spPr>
      </p:pic>
      <p:sp>
        <p:nvSpPr>
          <p:cNvPr id="206" name="Google Shape;206;p26"/>
          <p:cNvSpPr txBox="1"/>
          <p:nvPr/>
        </p:nvSpPr>
        <p:spPr>
          <a:xfrm>
            <a:off x="5675875" y="1658650"/>
            <a:ext cx="3404100" cy="260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They do use Ramp Assigning and can log in either way </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r>
              <a:rPr lang="en">
                <a:latin typeface="Lato"/>
                <a:ea typeface="Lato"/>
                <a:cs typeface="Lato"/>
                <a:sym typeface="Lato"/>
              </a:rPr>
              <a:t>They will need a 10 digit code if they want to enter through  the bottom tab </a:t>
            </a:r>
            <a:endParaRPr>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7"/>
          <p:cNvSpPr txBox="1">
            <a:spLocks noGrp="1"/>
          </p:cNvSpPr>
          <p:nvPr>
            <p:ph type="title"/>
          </p:nvPr>
        </p:nvSpPr>
        <p:spPr>
          <a:xfrm>
            <a:off x="311700" y="67875"/>
            <a:ext cx="8520600" cy="5940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Visiting Team Verification </a:t>
            </a:r>
            <a:endParaRPr/>
          </a:p>
        </p:txBody>
      </p:sp>
      <p:sp>
        <p:nvSpPr>
          <p:cNvPr id="212" name="Google Shape;212;p27"/>
          <p:cNvSpPr txBox="1">
            <a:spLocks noGrp="1"/>
          </p:cNvSpPr>
          <p:nvPr>
            <p:ph type="body" idx="1"/>
          </p:nvPr>
        </p:nvSpPr>
        <p:spPr>
          <a:xfrm>
            <a:off x="214225" y="661875"/>
            <a:ext cx="8618100" cy="4250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Step 1: As the visiting team you must go into your RHL Admin login to verify the game you just played. You can do this one of two ways on your phone or on a computer</a:t>
            </a:r>
            <a:endParaRPr/>
          </a:p>
          <a:p>
            <a:pPr marL="0" lvl="0" indent="0" algn="l" rtl="0">
              <a:spcBef>
                <a:spcPts val="1200"/>
              </a:spcBef>
              <a:spcAft>
                <a:spcPts val="0"/>
              </a:spcAft>
              <a:buNone/>
            </a:pPr>
            <a:r>
              <a:rPr lang="en"/>
              <a:t>The computer                                                                               From your</a:t>
            </a:r>
            <a:endParaRPr/>
          </a:p>
          <a:p>
            <a:pPr marL="0" lvl="0" indent="0" algn="l" rtl="0">
              <a:spcBef>
                <a:spcPts val="1200"/>
              </a:spcBef>
              <a:spcAft>
                <a:spcPts val="0"/>
              </a:spcAft>
              <a:buNone/>
            </a:pPr>
            <a:r>
              <a:rPr lang="en"/>
              <a:t>looks like this      								phone                                        </a:t>
            </a:r>
            <a:endParaRPr/>
          </a:p>
          <a:p>
            <a:pPr marL="4572000" lvl="0" indent="457200" algn="l" rtl="0">
              <a:spcBef>
                <a:spcPts val="1200"/>
              </a:spcBef>
              <a:spcAft>
                <a:spcPts val="0"/>
              </a:spcAft>
              <a:buNone/>
            </a:pPr>
            <a:endParaRPr/>
          </a:p>
          <a:p>
            <a:pPr marL="4572000" lvl="0" indent="457200" algn="l" rtl="0">
              <a:spcBef>
                <a:spcPts val="1200"/>
              </a:spcBef>
              <a:spcAft>
                <a:spcPts val="1200"/>
              </a:spcAft>
              <a:buNone/>
            </a:pPr>
            <a:r>
              <a:rPr lang="en"/>
              <a:t> </a:t>
            </a:r>
            <a:endParaRPr/>
          </a:p>
        </p:txBody>
      </p:sp>
      <p:pic>
        <p:nvPicPr>
          <p:cNvPr id="213" name="Google Shape;213;p27"/>
          <p:cNvPicPr preferRelativeResize="0"/>
          <p:nvPr/>
        </p:nvPicPr>
        <p:blipFill>
          <a:blip r:embed="rId3">
            <a:alphaModFix/>
          </a:blip>
          <a:stretch>
            <a:fillRect/>
          </a:stretch>
        </p:blipFill>
        <p:spPr>
          <a:xfrm>
            <a:off x="6453050" y="1394025"/>
            <a:ext cx="1994674" cy="3518275"/>
          </a:xfrm>
          <a:prstGeom prst="rect">
            <a:avLst/>
          </a:prstGeom>
          <a:noFill/>
          <a:ln>
            <a:noFill/>
          </a:ln>
        </p:spPr>
      </p:pic>
      <p:cxnSp>
        <p:nvCxnSpPr>
          <p:cNvPr id="214" name="Google Shape;214;p27"/>
          <p:cNvCxnSpPr/>
          <p:nvPr/>
        </p:nvCxnSpPr>
        <p:spPr>
          <a:xfrm>
            <a:off x="5872575" y="2307375"/>
            <a:ext cx="580500" cy="444600"/>
          </a:xfrm>
          <a:prstGeom prst="straightConnector1">
            <a:avLst/>
          </a:prstGeom>
          <a:noFill/>
          <a:ln w="9525" cap="flat" cmpd="sng">
            <a:solidFill>
              <a:schemeClr val="dk2"/>
            </a:solidFill>
            <a:prstDash val="solid"/>
            <a:round/>
            <a:headEnd type="none" w="med" len="med"/>
            <a:tailEnd type="triangle" w="med" len="med"/>
          </a:ln>
        </p:spPr>
      </p:cxnSp>
      <p:pic>
        <p:nvPicPr>
          <p:cNvPr id="215" name="Google Shape;215;p27"/>
          <p:cNvPicPr preferRelativeResize="0"/>
          <p:nvPr/>
        </p:nvPicPr>
        <p:blipFill rotWithShape="1">
          <a:blip r:embed="rId4">
            <a:alphaModFix/>
          </a:blip>
          <a:srcRect l="-940" t="15107" r="2930" b="19940"/>
          <a:stretch/>
        </p:blipFill>
        <p:spPr>
          <a:xfrm>
            <a:off x="256650" y="2307375"/>
            <a:ext cx="4210248" cy="2416151"/>
          </a:xfrm>
          <a:prstGeom prst="rect">
            <a:avLst/>
          </a:prstGeom>
          <a:noFill/>
          <a:ln>
            <a:noFill/>
          </a:ln>
        </p:spPr>
      </p:pic>
      <p:cxnSp>
        <p:nvCxnSpPr>
          <p:cNvPr id="216" name="Google Shape;216;p27"/>
          <p:cNvCxnSpPr/>
          <p:nvPr/>
        </p:nvCxnSpPr>
        <p:spPr>
          <a:xfrm>
            <a:off x="1815600" y="1764700"/>
            <a:ext cx="95400" cy="4137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8"/>
          <p:cNvSpPr txBox="1">
            <a:spLocks noGrp="1"/>
          </p:cNvSpPr>
          <p:nvPr>
            <p:ph type="body" idx="1"/>
          </p:nvPr>
        </p:nvSpPr>
        <p:spPr>
          <a:xfrm>
            <a:off x="311700" y="301175"/>
            <a:ext cx="8641200" cy="4782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Step 2: Click the orange box with the check mark </a:t>
            </a:r>
            <a:endParaRPr/>
          </a:p>
          <a:p>
            <a:pPr marL="0" lvl="0" indent="0" algn="l" rtl="0">
              <a:spcBef>
                <a:spcPts val="1200"/>
              </a:spcBef>
              <a:spcAft>
                <a:spcPts val="0"/>
              </a:spcAft>
              <a:buNone/>
            </a:pPr>
            <a:endParaRPr/>
          </a:p>
          <a:p>
            <a:pPr marL="0" lvl="0" indent="0" algn="l" rtl="0">
              <a:spcBef>
                <a:spcPts val="1200"/>
              </a:spcBef>
              <a:spcAft>
                <a:spcPts val="0"/>
              </a:spcAft>
              <a:buNone/>
            </a:pPr>
            <a:r>
              <a:rPr lang="en"/>
              <a:t>Step 3: Look over the stats from the game you just played to make sure everything looks okay. Are the goals correct? Are the penalties correct? Are the goalie stats in?</a:t>
            </a:r>
            <a:endParaRPr/>
          </a:p>
          <a:p>
            <a:pPr marL="0" lvl="0" indent="0" algn="l" rtl="0">
              <a:spcBef>
                <a:spcPts val="1200"/>
              </a:spcBef>
              <a:spcAft>
                <a:spcPts val="0"/>
              </a:spcAft>
              <a:buNone/>
            </a:pPr>
            <a:r>
              <a:rPr lang="en"/>
              <a:t>Step 4: Click the verification tab at the top and select one of the 2 drop down options </a:t>
            </a:r>
            <a:endParaRPr/>
          </a:p>
          <a:p>
            <a:pPr marL="0" lvl="0" indent="0" algn="l" rtl="0">
              <a:spcBef>
                <a:spcPts val="1200"/>
              </a:spcBef>
              <a:spcAft>
                <a:spcPts val="0"/>
              </a:spcAft>
              <a:buNone/>
            </a:pPr>
            <a:r>
              <a:rPr lang="en"/>
              <a:t>                                   Option one- Verified (everything is good) </a:t>
            </a:r>
            <a:endParaRPr/>
          </a:p>
          <a:p>
            <a:pPr marL="0" lvl="0" indent="0" algn="l" rtl="0">
              <a:spcBef>
                <a:spcPts val="1200"/>
              </a:spcBef>
              <a:spcAft>
                <a:spcPts val="0"/>
              </a:spcAft>
              <a:buNone/>
            </a:pPr>
            <a:r>
              <a:rPr lang="en"/>
              <a:t>                                    Option two- There are Errors (if you pick this one you need to go to                                     notes section and write a description of the error(s))</a:t>
            </a:r>
            <a:endParaRPr/>
          </a:p>
          <a:p>
            <a:pPr marL="0" lvl="0" indent="0" algn="l" rtl="0">
              <a:spcBef>
                <a:spcPts val="1200"/>
              </a:spcBef>
              <a:spcAft>
                <a:spcPts val="0"/>
              </a:spcAft>
              <a:buNone/>
            </a:pPr>
            <a:r>
              <a:rPr lang="en"/>
              <a:t>							</a:t>
            </a:r>
            <a:endParaRPr/>
          </a:p>
          <a:p>
            <a:pPr marL="0" lvl="0" indent="0" algn="l" rtl="0">
              <a:spcBef>
                <a:spcPts val="1200"/>
              </a:spcBef>
              <a:spcAft>
                <a:spcPts val="1200"/>
              </a:spcAft>
              <a:buNone/>
            </a:pPr>
            <a:r>
              <a:rPr lang="en"/>
              <a:t>Please try to do this with 24 hours of the game as it will still be fresh in your mind 						</a:t>
            </a:r>
            <a:endParaRPr/>
          </a:p>
        </p:txBody>
      </p:sp>
      <p:pic>
        <p:nvPicPr>
          <p:cNvPr id="222" name="Google Shape;222;p28"/>
          <p:cNvPicPr preferRelativeResize="0"/>
          <p:nvPr/>
        </p:nvPicPr>
        <p:blipFill>
          <a:blip r:embed="rId3">
            <a:alphaModFix/>
          </a:blip>
          <a:stretch>
            <a:fillRect/>
          </a:stretch>
        </p:blipFill>
        <p:spPr>
          <a:xfrm>
            <a:off x="5458449" y="396425"/>
            <a:ext cx="747675" cy="761925"/>
          </a:xfrm>
          <a:prstGeom prst="rect">
            <a:avLst/>
          </a:prstGeom>
          <a:noFill/>
          <a:ln>
            <a:noFill/>
          </a:ln>
        </p:spPr>
      </p:pic>
      <p:pic>
        <p:nvPicPr>
          <p:cNvPr id="223" name="Google Shape;223;p28"/>
          <p:cNvPicPr preferRelativeResize="0"/>
          <p:nvPr/>
        </p:nvPicPr>
        <p:blipFill>
          <a:blip r:embed="rId4">
            <a:alphaModFix/>
          </a:blip>
          <a:stretch>
            <a:fillRect/>
          </a:stretch>
        </p:blipFill>
        <p:spPr>
          <a:xfrm>
            <a:off x="460175" y="2375675"/>
            <a:ext cx="1366050" cy="986175"/>
          </a:xfrm>
          <a:prstGeom prst="rect">
            <a:avLst/>
          </a:prstGeom>
          <a:noFill/>
          <a:ln>
            <a:noFill/>
          </a:ln>
        </p:spPr>
      </p:pic>
      <p:pic>
        <p:nvPicPr>
          <p:cNvPr id="224" name="Google Shape;224;p28"/>
          <p:cNvPicPr preferRelativeResize="0"/>
          <p:nvPr/>
        </p:nvPicPr>
        <p:blipFill>
          <a:blip r:embed="rId5">
            <a:alphaModFix/>
          </a:blip>
          <a:stretch>
            <a:fillRect/>
          </a:stretch>
        </p:blipFill>
        <p:spPr>
          <a:xfrm>
            <a:off x="5929275" y="3361850"/>
            <a:ext cx="1464651" cy="913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THANK YOU</a:t>
            </a:r>
            <a:endParaRPr/>
          </a:p>
        </p:txBody>
      </p:sp>
      <p:sp>
        <p:nvSpPr>
          <p:cNvPr id="230" name="Google Shape;230;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Rockies Hockey League appreciates your help as we all learn the ropes of this new system. We understand that there have been some bumps along the road for the first few games of the season but we hope by now you have developed some understanding of how it all works. Hopefully this presentation has cleared up any final questions you may have had. </a:t>
            </a:r>
            <a:endParaRPr/>
          </a:p>
          <a:p>
            <a:pPr marL="0" lvl="0" indent="0" algn="l" rtl="0">
              <a:spcBef>
                <a:spcPts val="1200"/>
              </a:spcBef>
              <a:spcAft>
                <a:spcPts val="1200"/>
              </a:spcAft>
              <a:buNone/>
            </a:pPr>
            <a:r>
              <a:rPr lang="en"/>
              <a:t>Moving forward, the RHL will be implementing a 100.00 fine for teams who do not complete their digital gamesheets. If you have a problem with your app let us know while it is happening so you are not fined.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Introductions</a:t>
            </a:r>
            <a:endParaRPr/>
          </a:p>
        </p:txBody>
      </p:sp>
      <p:sp>
        <p:nvSpPr>
          <p:cNvPr id="73" name="Google Shape;73;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Calibri"/>
                <a:ea typeface="Calibri"/>
                <a:cs typeface="Calibri"/>
                <a:sym typeface="Calibri"/>
              </a:rPr>
              <a:t>President: Erin Huta</a:t>
            </a:r>
            <a:endParaRPr>
              <a:latin typeface="Calibri"/>
              <a:ea typeface="Calibri"/>
              <a:cs typeface="Calibri"/>
              <a:sym typeface="Calibri"/>
            </a:endParaRPr>
          </a:p>
          <a:p>
            <a:pPr marL="0" lvl="0" indent="0" algn="l" rtl="0">
              <a:spcBef>
                <a:spcPts val="1200"/>
              </a:spcBef>
              <a:spcAft>
                <a:spcPts val="0"/>
              </a:spcAft>
              <a:buNone/>
            </a:pPr>
            <a:r>
              <a:rPr lang="en">
                <a:latin typeface="Calibri"/>
                <a:ea typeface="Calibri"/>
                <a:cs typeface="Calibri"/>
                <a:sym typeface="Calibri"/>
              </a:rPr>
              <a:t>Vice President: Cara Jean Clarkson</a:t>
            </a:r>
            <a:endParaRPr>
              <a:latin typeface="Calibri"/>
              <a:ea typeface="Calibri"/>
              <a:cs typeface="Calibri"/>
              <a:sym typeface="Calibri"/>
            </a:endParaRPr>
          </a:p>
          <a:p>
            <a:pPr marL="0" lvl="0" indent="0" algn="l" rtl="0">
              <a:spcBef>
                <a:spcPts val="1200"/>
              </a:spcBef>
              <a:spcAft>
                <a:spcPts val="0"/>
              </a:spcAft>
              <a:buNone/>
            </a:pPr>
            <a:r>
              <a:rPr lang="en">
                <a:latin typeface="Calibri"/>
                <a:ea typeface="Calibri"/>
                <a:cs typeface="Calibri"/>
                <a:sym typeface="Calibri"/>
              </a:rPr>
              <a:t>Governor In Chief: Michelle Anhorn</a:t>
            </a:r>
            <a:endParaRPr>
              <a:latin typeface="Calibri"/>
              <a:ea typeface="Calibri"/>
              <a:cs typeface="Calibri"/>
              <a:sym typeface="Calibri"/>
            </a:endParaRPr>
          </a:p>
          <a:p>
            <a:pPr marL="0" lvl="0" indent="0" algn="l" rtl="0">
              <a:spcBef>
                <a:spcPts val="1200"/>
              </a:spcBef>
              <a:spcAft>
                <a:spcPts val="0"/>
              </a:spcAft>
              <a:buNone/>
            </a:pPr>
            <a:r>
              <a:rPr lang="en">
                <a:latin typeface="Calibri"/>
                <a:ea typeface="Calibri"/>
                <a:cs typeface="Calibri"/>
                <a:sym typeface="Calibri"/>
              </a:rPr>
              <a:t>Administrator: Angela Sellwood</a:t>
            </a:r>
            <a:endParaRPr>
              <a:latin typeface="Calibri"/>
              <a:ea typeface="Calibri"/>
              <a:cs typeface="Calibri"/>
              <a:sym typeface="Calibri"/>
            </a:endParaRPr>
          </a:p>
          <a:p>
            <a:pPr marL="0" lvl="0" indent="0" algn="l" rtl="0">
              <a:spcBef>
                <a:spcPts val="1200"/>
              </a:spcBef>
              <a:spcAft>
                <a:spcPts val="0"/>
              </a:spcAft>
              <a:buNone/>
            </a:pPr>
            <a:endParaRPr>
              <a:latin typeface="Calibri"/>
              <a:ea typeface="Calibri"/>
              <a:cs typeface="Calibri"/>
              <a:sym typeface="Calibri"/>
            </a:endParaRPr>
          </a:p>
          <a:p>
            <a:pPr marL="0" lvl="0" indent="0" algn="l" rtl="0">
              <a:spcBef>
                <a:spcPts val="1200"/>
              </a:spcBef>
              <a:spcAft>
                <a:spcPts val="1200"/>
              </a:spcAft>
              <a:buNone/>
            </a:pPr>
            <a:endParaRPr>
              <a:latin typeface="Calibri"/>
              <a:ea typeface="Calibri"/>
              <a:cs typeface="Calibri"/>
              <a:sym typeface="Calibri"/>
            </a:endParaRPr>
          </a:p>
        </p:txBody>
      </p:sp>
      <p:sp>
        <p:nvSpPr>
          <p:cNvPr id="74" name="Google Shape;74;p14"/>
          <p:cNvSpPr txBox="1"/>
          <p:nvPr/>
        </p:nvSpPr>
        <p:spPr>
          <a:xfrm flipH="1">
            <a:off x="4895275" y="1086875"/>
            <a:ext cx="3853500" cy="135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75" name="Google Shape;75;p14"/>
          <p:cNvSpPr txBox="1"/>
          <p:nvPr/>
        </p:nvSpPr>
        <p:spPr>
          <a:xfrm>
            <a:off x="458100" y="116775"/>
            <a:ext cx="6673800" cy="39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Gamesheet App Basics</a:t>
            </a:r>
            <a:endParaRPr/>
          </a:p>
        </p:txBody>
      </p:sp>
      <p:sp>
        <p:nvSpPr>
          <p:cNvPr id="81" name="Google Shape;81;p15"/>
          <p:cNvSpPr txBox="1">
            <a:spLocks noGrp="1"/>
          </p:cNvSpPr>
          <p:nvPr>
            <p:ph type="body" idx="1"/>
          </p:nvPr>
        </p:nvSpPr>
        <p:spPr>
          <a:xfrm>
            <a:off x="311700" y="1152475"/>
            <a:ext cx="8520600" cy="3718500"/>
          </a:xfrm>
          <a:prstGeom prst="rect">
            <a:avLst/>
          </a:prstGeom>
        </p:spPr>
        <p:txBody>
          <a:bodyPr spcFirstLastPara="1" wrap="square" lIns="91425" tIns="91425" rIns="91425" bIns="91425" anchor="t" anchorCtr="0">
            <a:normAutofit fontScale="77500" lnSpcReduction="20000"/>
          </a:bodyPr>
          <a:lstStyle/>
          <a:p>
            <a:pPr marL="457200" lvl="0" indent="-317182" algn="l" rtl="0">
              <a:spcBef>
                <a:spcPts val="0"/>
              </a:spcBef>
              <a:spcAft>
                <a:spcPts val="0"/>
              </a:spcAft>
              <a:buSzPct val="100000"/>
              <a:buAutoNum type="arabicParenR"/>
            </a:pPr>
            <a:r>
              <a:rPr lang="en"/>
              <a:t>Download RAMP Gamesheets, log in using your own account</a:t>
            </a:r>
            <a:endParaRPr/>
          </a:p>
          <a:p>
            <a:pPr marL="457200" lvl="0" indent="-317182" algn="l" rtl="0">
              <a:spcBef>
                <a:spcPts val="0"/>
              </a:spcBef>
              <a:spcAft>
                <a:spcPts val="0"/>
              </a:spcAft>
              <a:buSzPct val="100000"/>
              <a:buAutoNum type="arabicParenR"/>
            </a:pPr>
            <a:r>
              <a:rPr lang="en"/>
              <a:t>Download your Game Codes </a:t>
            </a:r>
            <a:endParaRPr/>
          </a:p>
          <a:p>
            <a:pPr marL="914400" lvl="1" indent="-297497" algn="l" rtl="0">
              <a:spcBef>
                <a:spcPts val="0"/>
              </a:spcBef>
              <a:spcAft>
                <a:spcPts val="0"/>
              </a:spcAft>
              <a:buSzPct val="100000"/>
              <a:buAutoNum type="alphaLcParenR"/>
            </a:pPr>
            <a:r>
              <a:rPr lang="en"/>
              <a:t>Home Team: Home, Gamesheet, Officials</a:t>
            </a:r>
            <a:endParaRPr/>
          </a:p>
          <a:p>
            <a:pPr marL="914400" lvl="1" indent="-297497" algn="l" rtl="0">
              <a:spcBef>
                <a:spcPts val="0"/>
              </a:spcBef>
              <a:spcAft>
                <a:spcPts val="0"/>
              </a:spcAft>
              <a:buSzPct val="100000"/>
              <a:buAutoNum type="alphaLcParenR"/>
            </a:pPr>
            <a:r>
              <a:rPr lang="en"/>
              <a:t>Visitor Team: Visitor Code</a:t>
            </a:r>
            <a:endParaRPr/>
          </a:p>
          <a:p>
            <a:pPr marL="1371600" lvl="2" indent="-297497" algn="l" rtl="0">
              <a:spcBef>
                <a:spcPts val="0"/>
              </a:spcBef>
              <a:spcAft>
                <a:spcPts val="0"/>
              </a:spcAft>
              <a:buSzPct val="100000"/>
              <a:buAutoNum type="romanLcParenR"/>
            </a:pPr>
            <a:r>
              <a:rPr lang="en"/>
              <a:t>HOME Code- verify roster, coach sign</a:t>
            </a:r>
            <a:endParaRPr/>
          </a:p>
          <a:p>
            <a:pPr marL="1371600" lvl="2" indent="-297497" algn="l" rtl="0">
              <a:spcBef>
                <a:spcPts val="0"/>
              </a:spcBef>
              <a:spcAft>
                <a:spcPts val="0"/>
              </a:spcAft>
              <a:buSzPct val="100000"/>
              <a:buAutoNum type="romanLcParenR"/>
            </a:pPr>
            <a:r>
              <a:rPr lang="en"/>
              <a:t>Gamesheet Code- Score the game, add goals, penalty and goalie shots here</a:t>
            </a:r>
            <a:endParaRPr/>
          </a:p>
          <a:p>
            <a:pPr marL="1371600" lvl="2" indent="-297497" algn="l" rtl="0">
              <a:spcBef>
                <a:spcPts val="0"/>
              </a:spcBef>
              <a:spcAft>
                <a:spcPts val="0"/>
              </a:spcAft>
              <a:buSzPct val="100000"/>
              <a:buAutoNum type="romanLcParenR"/>
            </a:pPr>
            <a:r>
              <a:rPr lang="en"/>
              <a:t>Officials Code- Officials sign gamesheet, add writeups</a:t>
            </a:r>
            <a:endParaRPr/>
          </a:p>
          <a:p>
            <a:pPr marL="1371600" lvl="2" indent="-297497" algn="l" rtl="0">
              <a:spcBef>
                <a:spcPts val="0"/>
              </a:spcBef>
              <a:spcAft>
                <a:spcPts val="0"/>
              </a:spcAft>
              <a:buSzPct val="100000"/>
              <a:buAutoNum type="romanLcParenR"/>
            </a:pPr>
            <a:r>
              <a:rPr lang="en"/>
              <a:t>Visitor Code- verify roster, coach sign</a:t>
            </a:r>
            <a:endParaRPr/>
          </a:p>
          <a:p>
            <a:pPr marL="457200" lvl="0" indent="-317182" algn="l" rtl="0">
              <a:spcBef>
                <a:spcPts val="0"/>
              </a:spcBef>
              <a:spcAft>
                <a:spcPts val="0"/>
              </a:spcAft>
              <a:buSzPct val="100000"/>
              <a:buAutoNum type="arabicParenR"/>
            </a:pPr>
            <a:r>
              <a:rPr lang="en"/>
              <a:t>Open the app</a:t>
            </a:r>
            <a:endParaRPr/>
          </a:p>
          <a:p>
            <a:pPr marL="914400" lvl="1" indent="-297497" algn="l" rtl="0">
              <a:spcBef>
                <a:spcPts val="0"/>
              </a:spcBef>
              <a:spcAft>
                <a:spcPts val="0"/>
              </a:spcAft>
              <a:buSzPct val="100000"/>
              <a:buAutoNum type="alphaLcParenR"/>
            </a:pPr>
            <a:r>
              <a:rPr lang="en"/>
              <a:t>Enter relevant codes under ADD GAME CODE</a:t>
            </a:r>
            <a:endParaRPr/>
          </a:p>
          <a:p>
            <a:pPr marL="457200" lvl="0" indent="-317182" algn="l" rtl="0">
              <a:spcBef>
                <a:spcPts val="0"/>
              </a:spcBef>
              <a:spcAft>
                <a:spcPts val="0"/>
              </a:spcAft>
              <a:buSzPct val="100000"/>
              <a:buAutoNum type="arabicParenR"/>
            </a:pPr>
            <a:r>
              <a:rPr lang="en"/>
              <a:t>Score your game</a:t>
            </a:r>
            <a:endParaRPr/>
          </a:p>
          <a:p>
            <a:pPr marL="457200" lvl="0" indent="-317182" algn="l" rtl="0">
              <a:spcBef>
                <a:spcPts val="0"/>
              </a:spcBef>
              <a:spcAft>
                <a:spcPts val="0"/>
              </a:spcAft>
              <a:buSzPct val="100000"/>
              <a:buAutoNum type="arabicParenR"/>
            </a:pPr>
            <a:r>
              <a:rPr lang="en"/>
              <a:t>Don’t forget to add your goaltender stats</a:t>
            </a:r>
            <a:endParaRPr/>
          </a:p>
          <a:p>
            <a:pPr marL="457200" lvl="0" indent="-317182" algn="l" rtl="0">
              <a:spcBef>
                <a:spcPts val="0"/>
              </a:spcBef>
              <a:spcAft>
                <a:spcPts val="0"/>
              </a:spcAft>
              <a:buSzPct val="100000"/>
              <a:buAutoNum type="arabicParenR"/>
            </a:pPr>
            <a:r>
              <a:rPr lang="en"/>
              <a:t>Officials log in using officials code under ADD GAME CODE and sign off </a:t>
            </a:r>
            <a:endParaRPr/>
          </a:p>
          <a:p>
            <a:pPr marL="457200" lvl="0" indent="-317182" algn="l" rtl="0">
              <a:spcBef>
                <a:spcPts val="0"/>
              </a:spcBef>
              <a:spcAft>
                <a:spcPts val="0"/>
              </a:spcAft>
              <a:buSzPct val="100000"/>
              <a:buAutoNum type="arabicParenR"/>
            </a:pPr>
            <a:r>
              <a:rPr lang="en"/>
              <a:t>Don’t forget to end your game</a:t>
            </a:r>
            <a:endParaRPr/>
          </a:p>
          <a:p>
            <a:pPr marL="457200" lvl="0" indent="-317182" algn="l" rtl="0">
              <a:spcBef>
                <a:spcPts val="0"/>
              </a:spcBef>
              <a:spcAft>
                <a:spcPts val="0"/>
              </a:spcAft>
              <a:buSzPct val="100000"/>
              <a:buAutoNum type="arabicParenR"/>
            </a:pPr>
            <a:r>
              <a:rPr lang="en"/>
              <a:t>Away teams login to RAMP (website) and verify game</a:t>
            </a:r>
            <a:endParaRPr/>
          </a:p>
          <a:p>
            <a:pPr marL="457200" lvl="0" indent="-317182" algn="l" rtl="0">
              <a:spcBef>
                <a:spcPts val="0"/>
              </a:spcBef>
              <a:spcAft>
                <a:spcPts val="0"/>
              </a:spcAft>
              <a:buSzPct val="100000"/>
              <a:buAutoNum type="arabicParenR"/>
            </a:pPr>
            <a:r>
              <a:rPr lang="en"/>
              <a:t>If you do not have strong wifi in the arena, take your device to where you do and open the necessary page. The app should continue to function without wifi if it is started where there is a strong signal, don’t close the app until you get back to the stronger signal.</a:t>
            </a:r>
            <a:endParaRPr/>
          </a:p>
        </p:txBody>
      </p:sp>
      <p:pic>
        <p:nvPicPr>
          <p:cNvPr id="82" name="Google Shape;82;p15"/>
          <p:cNvPicPr preferRelativeResize="0"/>
          <p:nvPr/>
        </p:nvPicPr>
        <p:blipFill>
          <a:blip r:embed="rId3">
            <a:alphaModFix/>
          </a:blip>
          <a:stretch>
            <a:fillRect/>
          </a:stretch>
        </p:blipFill>
        <p:spPr>
          <a:xfrm>
            <a:off x="7403124" y="1341924"/>
            <a:ext cx="1229825" cy="1229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p:nvPr/>
        </p:nvSpPr>
        <p:spPr>
          <a:xfrm>
            <a:off x="1278200" y="313625"/>
            <a:ext cx="43164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600" u="sng">
                <a:latin typeface="Lato"/>
                <a:ea typeface="Lato"/>
                <a:cs typeface="Lato"/>
                <a:sym typeface="Lato"/>
              </a:rPr>
              <a:t>Downloading Game Codes</a:t>
            </a:r>
            <a:endParaRPr sz="2600" u="sng">
              <a:latin typeface="Lato"/>
              <a:ea typeface="Lato"/>
              <a:cs typeface="Lato"/>
              <a:sym typeface="Lato"/>
            </a:endParaRPr>
          </a:p>
        </p:txBody>
      </p:sp>
      <p:sp>
        <p:nvSpPr>
          <p:cNvPr id="88" name="Google Shape;88;p16"/>
          <p:cNvSpPr txBox="1"/>
          <p:nvPr/>
        </p:nvSpPr>
        <p:spPr>
          <a:xfrm>
            <a:off x="691450" y="1245050"/>
            <a:ext cx="5217000" cy="42636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Lato"/>
              <a:buChar char="●"/>
            </a:pPr>
            <a:r>
              <a:rPr lang="en" sz="1700">
                <a:latin typeface="Calibri"/>
                <a:ea typeface="Calibri"/>
                <a:cs typeface="Calibri"/>
                <a:sym typeface="Calibri"/>
              </a:rPr>
              <a:t>Step 1 - Make sure you have your </a:t>
            </a:r>
            <a:r>
              <a:rPr lang="en" sz="1700">
                <a:highlight>
                  <a:srgbClr val="FFFF00"/>
                </a:highlight>
                <a:latin typeface="Calibri"/>
                <a:ea typeface="Calibri"/>
                <a:cs typeface="Calibri"/>
                <a:sym typeface="Calibri"/>
              </a:rPr>
              <a:t>RHL manager login </a:t>
            </a:r>
            <a:r>
              <a:rPr lang="en" sz="1700">
                <a:latin typeface="Calibri"/>
                <a:ea typeface="Calibri"/>
                <a:cs typeface="Calibri"/>
                <a:sym typeface="Calibri"/>
              </a:rPr>
              <a:t>and password. If not, email</a:t>
            </a:r>
            <a:endParaRPr sz="1700">
              <a:latin typeface="Calibri"/>
              <a:ea typeface="Calibri"/>
              <a:cs typeface="Calibri"/>
              <a:sym typeface="Calibri"/>
            </a:endParaRPr>
          </a:p>
          <a:p>
            <a:pPr marL="914400" lvl="0" indent="0" algn="l" rtl="0">
              <a:spcBef>
                <a:spcPts val="0"/>
              </a:spcBef>
              <a:spcAft>
                <a:spcPts val="0"/>
              </a:spcAft>
              <a:buNone/>
            </a:pPr>
            <a:r>
              <a:rPr lang="en" sz="1700">
                <a:latin typeface="Calibri"/>
                <a:ea typeface="Calibri"/>
                <a:cs typeface="Calibri"/>
                <a:sym typeface="Calibri"/>
              </a:rPr>
              <a:t> </a:t>
            </a:r>
            <a:r>
              <a:rPr lang="en" sz="1750" u="sng">
                <a:solidFill>
                  <a:schemeClr val="hlink"/>
                </a:solidFill>
                <a:highlight>
                  <a:schemeClr val="lt1"/>
                </a:highlight>
                <a:latin typeface="Calibri"/>
                <a:ea typeface="Calibri"/>
                <a:cs typeface="Calibri"/>
                <a:sym typeface="Calibri"/>
                <a:hlinkClick r:id="rId3"/>
              </a:rPr>
              <a:t>governorinchief</a:t>
            </a:r>
            <a:r>
              <a:rPr lang="en" sz="1750" u="sng">
                <a:solidFill>
                  <a:schemeClr val="hlink"/>
                </a:solidFill>
                <a:highlight>
                  <a:schemeClr val="lt1"/>
                </a:highlight>
                <a:latin typeface="Calibri"/>
                <a:ea typeface="Calibri"/>
                <a:cs typeface="Calibri"/>
                <a:sym typeface="Calibri"/>
                <a:hlinkClick r:id="rId3"/>
              </a:rPr>
              <a:t>@rockieshockeyleague.com</a:t>
            </a:r>
            <a:endParaRPr sz="1750">
              <a:solidFill>
                <a:srgbClr val="1F1F1F"/>
              </a:solidFill>
              <a:highlight>
                <a:schemeClr val="lt1"/>
              </a:highlight>
              <a:latin typeface="Calibri"/>
              <a:ea typeface="Calibri"/>
              <a:cs typeface="Calibri"/>
              <a:sym typeface="Calibri"/>
            </a:endParaRPr>
          </a:p>
          <a:p>
            <a:pPr marL="914400" lvl="0" indent="0" algn="l" rtl="0">
              <a:spcBef>
                <a:spcPts val="0"/>
              </a:spcBef>
              <a:spcAft>
                <a:spcPts val="0"/>
              </a:spcAft>
              <a:buNone/>
            </a:pPr>
            <a:r>
              <a:rPr lang="en" sz="1750" b="1" i="1">
                <a:solidFill>
                  <a:srgbClr val="1F1F1F"/>
                </a:solidFill>
                <a:highlight>
                  <a:schemeClr val="lt1"/>
                </a:highlight>
                <a:latin typeface="Calibri"/>
                <a:ea typeface="Calibri"/>
                <a:cs typeface="Calibri"/>
                <a:sym typeface="Calibri"/>
              </a:rPr>
              <a:t>Please note that league logins are different from association RAMP logins. </a:t>
            </a:r>
            <a:endParaRPr sz="1750" b="1" i="1">
              <a:solidFill>
                <a:srgbClr val="1F1F1F"/>
              </a:solidFill>
              <a:highlight>
                <a:schemeClr val="lt1"/>
              </a:highlight>
              <a:latin typeface="Calibri"/>
              <a:ea typeface="Calibri"/>
              <a:cs typeface="Calibri"/>
              <a:sym typeface="Calibri"/>
            </a:endParaRPr>
          </a:p>
          <a:p>
            <a:pPr marL="914400" lvl="0" indent="0" algn="l" rtl="0">
              <a:spcBef>
                <a:spcPts val="0"/>
              </a:spcBef>
              <a:spcAft>
                <a:spcPts val="0"/>
              </a:spcAft>
              <a:buNone/>
            </a:pPr>
            <a:r>
              <a:rPr lang="en" sz="1750" b="1">
                <a:solidFill>
                  <a:srgbClr val="1F1F1F"/>
                </a:solidFill>
                <a:highlight>
                  <a:schemeClr val="lt1"/>
                </a:highlight>
                <a:latin typeface="Calibri"/>
                <a:ea typeface="Calibri"/>
                <a:cs typeface="Calibri"/>
                <a:sym typeface="Calibri"/>
              </a:rPr>
              <a:t>It will look like this: u11 cochr55555 </a:t>
            </a:r>
            <a:endParaRPr sz="1750" b="1">
              <a:solidFill>
                <a:srgbClr val="1F1F1F"/>
              </a:solidFill>
              <a:highlight>
                <a:schemeClr val="lt1"/>
              </a:highlight>
              <a:latin typeface="Calibri"/>
              <a:ea typeface="Calibri"/>
              <a:cs typeface="Calibri"/>
              <a:sym typeface="Calibri"/>
            </a:endParaRPr>
          </a:p>
          <a:p>
            <a:pPr marL="0" lvl="0" indent="0" algn="l" rtl="0">
              <a:spcBef>
                <a:spcPts val="0"/>
              </a:spcBef>
              <a:spcAft>
                <a:spcPts val="0"/>
              </a:spcAft>
              <a:buNone/>
            </a:pPr>
            <a:endParaRPr sz="1750">
              <a:solidFill>
                <a:srgbClr val="1F1F1F"/>
              </a:solidFill>
              <a:highlight>
                <a:schemeClr val="lt1"/>
              </a:highlight>
              <a:latin typeface="Calibri"/>
              <a:ea typeface="Calibri"/>
              <a:cs typeface="Calibri"/>
              <a:sym typeface="Calibri"/>
            </a:endParaRPr>
          </a:p>
          <a:p>
            <a:pPr marL="457200" lvl="0" indent="-336550" algn="l" rtl="0">
              <a:spcBef>
                <a:spcPts val="0"/>
              </a:spcBef>
              <a:spcAft>
                <a:spcPts val="0"/>
              </a:spcAft>
              <a:buSzPts val="1700"/>
              <a:buFont typeface="Calibri"/>
              <a:buChar char="●"/>
            </a:pPr>
            <a:r>
              <a:rPr lang="en" sz="1700">
                <a:latin typeface="Calibri"/>
                <a:ea typeface="Calibri"/>
                <a:cs typeface="Calibri"/>
                <a:sym typeface="Calibri"/>
              </a:rPr>
              <a:t>Step 2 - Log into the Rockies Hockey League admin portal through the RHL website using your </a:t>
            </a:r>
            <a:r>
              <a:rPr lang="en" sz="1700">
                <a:highlight>
                  <a:srgbClr val="FFFF00"/>
                </a:highlight>
                <a:latin typeface="Calibri"/>
                <a:ea typeface="Calibri"/>
                <a:cs typeface="Calibri"/>
                <a:sym typeface="Calibri"/>
              </a:rPr>
              <a:t>RHL manager login. </a:t>
            </a:r>
            <a:endParaRPr sz="1750">
              <a:solidFill>
                <a:srgbClr val="1F1F1F"/>
              </a:solidFill>
              <a:highlight>
                <a:srgbClr val="FFFF00"/>
              </a:highlight>
              <a:latin typeface="Calibri"/>
              <a:ea typeface="Calibri"/>
              <a:cs typeface="Calibri"/>
              <a:sym typeface="Calibri"/>
            </a:endParaRPr>
          </a:p>
          <a:p>
            <a:pPr marL="914400" lvl="0" indent="0" algn="l" rtl="0">
              <a:spcBef>
                <a:spcPts val="0"/>
              </a:spcBef>
              <a:spcAft>
                <a:spcPts val="0"/>
              </a:spcAft>
              <a:buNone/>
            </a:pPr>
            <a:endParaRPr sz="1750">
              <a:solidFill>
                <a:srgbClr val="1F1F1F"/>
              </a:solidFill>
              <a:highlight>
                <a:schemeClr val="lt1"/>
              </a:highlight>
              <a:latin typeface="Calibri"/>
              <a:ea typeface="Calibri"/>
              <a:cs typeface="Calibri"/>
              <a:sym typeface="Calibri"/>
            </a:endParaRPr>
          </a:p>
          <a:p>
            <a:pPr marL="914400" lvl="0" indent="0" algn="l" rtl="0">
              <a:spcBef>
                <a:spcPts val="0"/>
              </a:spcBef>
              <a:spcAft>
                <a:spcPts val="0"/>
              </a:spcAft>
              <a:buNone/>
            </a:pPr>
            <a:endParaRPr sz="1700">
              <a:latin typeface="Calibri"/>
              <a:ea typeface="Calibri"/>
              <a:cs typeface="Calibri"/>
              <a:sym typeface="Calibri"/>
            </a:endParaRPr>
          </a:p>
          <a:p>
            <a:pPr marL="914400" lvl="0" indent="0" algn="l" rtl="0">
              <a:spcBef>
                <a:spcPts val="0"/>
              </a:spcBef>
              <a:spcAft>
                <a:spcPts val="0"/>
              </a:spcAft>
              <a:buNone/>
            </a:pPr>
            <a:endParaRPr sz="1500">
              <a:latin typeface="Calibri"/>
              <a:ea typeface="Calibri"/>
              <a:cs typeface="Calibri"/>
              <a:sym typeface="Calibri"/>
            </a:endParaRPr>
          </a:p>
          <a:p>
            <a:pPr marL="914400" lvl="0" indent="0" algn="l" rtl="0">
              <a:spcBef>
                <a:spcPts val="0"/>
              </a:spcBef>
              <a:spcAft>
                <a:spcPts val="0"/>
              </a:spcAft>
              <a:buNone/>
            </a:pPr>
            <a:endParaRPr sz="1500">
              <a:latin typeface="Calibri"/>
              <a:ea typeface="Calibri"/>
              <a:cs typeface="Calibri"/>
              <a:sym typeface="Calibri"/>
            </a:endParaRPr>
          </a:p>
          <a:p>
            <a:pPr marL="914400" lvl="0" indent="0" algn="l" rtl="0">
              <a:spcBef>
                <a:spcPts val="0"/>
              </a:spcBef>
              <a:spcAft>
                <a:spcPts val="0"/>
              </a:spcAft>
              <a:buNone/>
            </a:pPr>
            <a:endParaRPr>
              <a:latin typeface="Lato"/>
              <a:ea typeface="Lato"/>
              <a:cs typeface="Lato"/>
              <a:sym typeface="Lato"/>
            </a:endParaRPr>
          </a:p>
          <a:p>
            <a:pPr marL="914400" lvl="0" indent="0" algn="l" rtl="0">
              <a:spcBef>
                <a:spcPts val="0"/>
              </a:spcBef>
              <a:spcAft>
                <a:spcPts val="0"/>
              </a:spcAft>
              <a:buNone/>
            </a:pPr>
            <a:endParaRPr>
              <a:latin typeface="Lato"/>
              <a:ea typeface="Lato"/>
              <a:cs typeface="Lato"/>
              <a:sym typeface="Lato"/>
            </a:endParaRPr>
          </a:p>
        </p:txBody>
      </p:sp>
      <p:pic>
        <p:nvPicPr>
          <p:cNvPr id="89" name="Google Shape;89;p16"/>
          <p:cNvPicPr preferRelativeResize="0"/>
          <p:nvPr/>
        </p:nvPicPr>
        <p:blipFill>
          <a:blip r:embed="rId4">
            <a:alphaModFix/>
          </a:blip>
          <a:stretch>
            <a:fillRect/>
          </a:stretch>
        </p:blipFill>
        <p:spPr>
          <a:xfrm>
            <a:off x="6031450" y="216350"/>
            <a:ext cx="2645676" cy="4375675"/>
          </a:xfrm>
          <a:prstGeom prst="rect">
            <a:avLst/>
          </a:prstGeom>
          <a:noFill/>
          <a:ln>
            <a:noFill/>
          </a:ln>
        </p:spPr>
      </p:pic>
      <p:cxnSp>
        <p:nvCxnSpPr>
          <p:cNvPr id="90" name="Google Shape;90;p16"/>
          <p:cNvCxnSpPr/>
          <p:nvPr/>
        </p:nvCxnSpPr>
        <p:spPr>
          <a:xfrm rot="10800000" flipH="1">
            <a:off x="4785050" y="2549575"/>
            <a:ext cx="996900" cy="105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p:nvPr/>
        </p:nvSpPr>
        <p:spPr>
          <a:xfrm>
            <a:off x="1370175" y="1064750"/>
            <a:ext cx="6108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050">
              <a:solidFill>
                <a:srgbClr val="555555"/>
              </a:solidFill>
              <a:highlight>
                <a:srgbClr val="F9F9F9"/>
              </a:highlight>
            </a:endParaRPr>
          </a:p>
          <a:p>
            <a:pPr marL="0" lvl="0" indent="0" algn="l" rtl="0">
              <a:spcBef>
                <a:spcPts val="0"/>
              </a:spcBef>
              <a:spcAft>
                <a:spcPts val="0"/>
              </a:spcAft>
              <a:buNone/>
            </a:pPr>
            <a:endParaRPr sz="1050">
              <a:solidFill>
                <a:srgbClr val="555555"/>
              </a:solidFill>
              <a:highlight>
                <a:srgbClr val="F9F9F9"/>
              </a:highlight>
            </a:endParaRPr>
          </a:p>
        </p:txBody>
      </p:sp>
      <p:sp>
        <p:nvSpPr>
          <p:cNvPr id="96" name="Google Shape;96;p17"/>
          <p:cNvSpPr txBox="1"/>
          <p:nvPr/>
        </p:nvSpPr>
        <p:spPr>
          <a:xfrm>
            <a:off x="-260000" y="0"/>
            <a:ext cx="5087400" cy="4571400"/>
          </a:xfrm>
          <a:prstGeom prst="rect">
            <a:avLst/>
          </a:prstGeom>
          <a:noFill/>
          <a:ln>
            <a:noFill/>
          </a:ln>
        </p:spPr>
        <p:txBody>
          <a:bodyPr spcFirstLastPara="1" wrap="square" lIns="91425" tIns="91425" rIns="91425" bIns="91425" anchor="t" anchorCtr="0">
            <a:spAutoFit/>
          </a:bodyPr>
          <a:lstStyle/>
          <a:p>
            <a:pPr marL="914400" lvl="0" indent="0" algn="l" rtl="0">
              <a:spcBef>
                <a:spcPts val="0"/>
              </a:spcBef>
              <a:spcAft>
                <a:spcPts val="0"/>
              </a:spcAft>
              <a:buNone/>
            </a:pPr>
            <a:r>
              <a:rPr lang="en" sz="1500">
                <a:latin typeface="Calibri"/>
                <a:ea typeface="Calibri"/>
                <a:cs typeface="Calibri"/>
                <a:sym typeface="Calibri"/>
              </a:rPr>
              <a:t>On a Computer:</a:t>
            </a:r>
            <a:endParaRPr sz="1500">
              <a:latin typeface="Calibri"/>
              <a:ea typeface="Calibri"/>
              <a:cs typeface="Calibri"/>
              <a:sym typeface="Calibri"/>
            </a:endParaRPr>
          </a:p>
          <a:p>
            <a:pPr marL="914400" lvl="0" indent="-323850" algn="l" rtl="0">
              <a:spcBef>
                <a:spcPts val="0"/>
              </a:spcBef>
              <a:spcAft>
                <a:spcPts val="0"/>
              </a:spcAft>
              <a:buSzPts val="1500"/>
              <a:buFont typeface="Calibri"/>
              <a:buChar char="●"/>
            </a:pPr>
            <a:r>
              <a:rPr lang="en" sz="1500">
                <a:latin typeface="Calibri"/>
                <a:ea typeface="Calibri"/>
                <a:cs typeface="Calibri"/>
                <a:sym typeface="Calibri"/>
              </a:rPr>
              <a:t>Step 3 - Click the link: League Gamesheet App </a:t>
            </a:r>
            <a:endParaRPr sz="1500">
              <a:latin typeface="Calibri"/>
              <a:ea typeface="Calibri"/>
              <a:cs typeface="Calibri"/>
              <a:sym typeface="Calibri"/>
            </a:endParaRPr>
          </a:p>
          <a:p>
            <a:pPr marL="914400" lvl="0" indent="0" algn="l" rtl="0">
              <a:spcBef>
                <a:spcPts val="0"/>
              </a:spcBef>
              <a:spcAft>
                <a:spcPts val="0"/>
              </a:spcAft>
              <a:buNone/>
            </a:pPr>
            <a:r>
              <a:rPr lang="en" sz="1500">
                <a:latin typeface="Calibri"/>
                <a:ea typeface="Calibri"/>
                <a:cs typeface="Calibri"/>
                <a:sym typeface="Calibri"/>
              </a:rPr>
              <a:t>Codes found in the menu on the left hand side of your screen</a:t>
            </a:r>
            <a:endParaRPr sz="1500">
              <a:latin typeface="Calibri"/>
              <a:ea typeface="Calibri"/>
              <a:cs typeface="Calibri"/>
              <a:sym typeface="Calibri"/>
            </a:endParaRPr>
          </a:p>
          <a:p>
            <a:pPr marL="914400" lvl="0" indent="0" algn="l" rtl="0">
              <a:spcBef>
                <a:spcPts val="0"/>
              </a:spcBef>
              <a:spcAft>
                <a:spcPts val="0"/>
              </a:spcAft>
              <a:buNone/>
            </a:pPr>
            <a:endParaRPr sz="1500">
              <a:latin typeface="Calibri"/>
              <a:ea typeface="Calibri"/>
              <a:cs typeface="Calibri"/>
              <a:sym typeface="Calibri"/>
            </a:endParaRPr>
          </a:p>
          <a:p>
            <a:pPr marL="914400" lvl="0" indent="0" algn="l" rtl="0">
              <a:spcBef>
                <a:spcPts val="0"/>
              </a:spcBef>
              <a:spcAft>
                <a:spcPts val="0"/>
              </a:spcAft>
              <a:buNone/>
            </a:pPr>
            <a:r>
              <a:rPr lang="en" sz="1500">
                <a:latin typeface="Calibri"/>
                <a:ea typeface="Calibri"/>
                <a:cs typeface="Calibri"/>
                <a:sym typeface="Calibri"/>
              </a:rPr>
              <a:t>This is what it looks like. As games are added to RAMP they will be available here. You can export and download all codes at once.  (First half to christmas will come first, then the second half to follow). Please remember if a game is changed the codes will change. As the visiting team this is all you will see. The home team has access to all the codes</a:t>
            </a:r>
            <a:endParaRPr sz="1500">
              <a:latin typeface="Calibri"/>
              <a:ea typeface="Calibri"/>
              <a:cs typeface="Calibri"/>
              <a:sym typeface="Calibri"/>
            </a:endParaRPr>
          </a:p>
          <a:p>
            <a:pPr marL="914400" lvl="0" indent="0" algn="l" rtl="0">
              <a:spcBef>
                <a:spcPts val="0"/>
              </a:spcBef>
              <a:spcAft>
                <a:spcPts val="0"/>
              </a:spcAft>
              <a:buNone/>
            </a:pPr>
            <a:endParaRPr sz="1500">
              <a:latin typeface="Calibri"/>
              <a:ea typeface="Calibri"/>
              <a:cs typeface="Calibri"/>
              <a:sym typeface="Calibri"/>
            </a:endParaRPr>
          </a:p>
          <a:p>
            <a:pPr marL="914400" lvl="0" indent="0" algn="l" rtl="0">
              <a:spcBef>
                <a:spcPts val="0"/>
              </a:spcBef>
              <a:spcAft>
                <a:spcPts val="0"/>
              </a:spcAft>
              <a:buNone/>
            </a:pPr>
            <a:endParaRPr sz="1500">
              <a:latin typeface="Calibri"/>
              <a:ea typeface="Calibri"/>
              <a:cs typeface="Calibri"/>
              <a:sym typeface="Calibri"/>
            </a:endParaRPr>
          </a:p>
          <a:p>
            <a:pPr marL="914400" lvl="0" indent="0" algn="l" rtl="0">
              <a:spcBef>
                <a:spcPts val="0"/>
              </a:spcBef>
              <a:spcAft>
                <a:spcPts val="0"/>
              </a:spcAft>
              <a:buNone/>
            </a:pPr>
            <a:endParaRPr sz="1500">
              <a:latin typeface="Calibri"/>
              <a:ea typeface="Calibri"/>
              <a:cs typeface="Calibri"/>
              <a:sym typeface="Calibri"/>
            </a:endParaRPr>
          </a:p>
          <a:p>
            <a:pPr marL="914400" lvl="0" indent="0" algn="l" rtl="0">
              <a:spcBef>
                <a:spcPts val="0"/>
              </a:spcBef>
              <a:spcAft>
                <a:spcPts val="0"/>
              </a:spcAft>
              <a:buNone/>
            </a:pPr>
            <a:endParaRPr sz="1500">
              <a:latin typeface="Calibri"/>
              <a:ea typeface="Calibri"/>
              <a:cs typeface="Calibri"/>
              <a:sym typeface="Calibri"/>
            </a:endParaRPr>
          </a:p>
          <a:p>
            <a:pPr marL="914400" lvl="0" indent="0" algn="l" rtl="0">
              <a:spcBef>
                <a:spcPts val="0"/>
              </a:spcBef>
              <a:spcAft>
                <a:spcPts val="0"/>
              </a:spcAft>
              <a:buNone/>
            </a:pPr>
            <a:endParaRPr sz="1500">
              <a:latin typeface="Calibri"/>
              <a:ea typeface="Calibri"/>
              <a:cs typeface="Calibri"/>
              <a:sym typeface="Calibri"/>
            </a:endParaRPr>
          </a:p>
          <a:p>
            <a:pPr marL="914400" lvl="0" indent="0" algn="l" rtl="0">
              <a:spcBef>
                <a:spcPts val="0"/>
              </a:spcBef>
              <a:spcAft>
                <a:spcPts val="0"/>
              </a:spcAft>
              <a:buNone/>
            </a:pPr>
            <a:endParaRPr sz="1500">
              <a:latin typeface="Calibri"/>
              <a:ea typeface="Calibri"/>
              <a:cs typeface="Calibri"/>
              <a:sym typeface="Calibri"/>
            </a:endParaRPr>
          </a:p>
        </p:txBody>
      </p:sp>
      <p:pic>
        <p:nvPicPr>
          <p:cNvPr id="97" name="Google Shape;97;p17"/>
          <p:cNvPicPr preferRelativeResize="0"/>
          <p:nvPr/>
        </p:nvPicPr>
        <p:blipFill>
          <a:blip r:embed="rId3">
            <a:alphaModFix/>
          </a:blip>
          <a:stretch>
            <a:fillRect/>
          </a:stretch>
        </p:blipFill>
        <p:spPr>
          <a:xfrm>
            <a:off x="5636925" y="89150"/>
            <a:ext cx="2153476" cy="2871301"/>
          </a:xfrm>
          <a:prstGeom prst="rect">
            <a:avLst/>
          </a:prstGeom>
          <a:noFill/>
          <a:ln>
            <a:noFill/>
          </a:ln>
        </p:spPr>
      </p:pic>
      <p:pic>
        <p:nvPicPr>
          <p:cNvPr id="98" name="Google Shape;98;p17"/>
          <p:cNvPicPr preferRelativeResize="0"/>
          <p:nvPr/>
        </p:nvPicPr>
        <p:blipFill rotWithShape="1">
          <a:blip r:embed="rId4">
            <a:alphaModFix/>
          </a:blip>
          <a:srcRect b="33426"/>
          <a:stretch/>
        </p:blipFill>
        <p:spPr>
          <a:xfrm>
            <a:off x="511200" y="3101125"/>
            <a:ext cx="6108600" cy="1831109"/>
          </a:xfrm>
          <a:prstGeom prst="rect">
            <a:avLst/>
          </a:prstGeom>
          <a:noFill/>
          <a:ln>
            <a:noFill/>
          </a:ln>
        </p:spPr>
      </p:pic>
      <p:pic>
        <p:nvPicPr>
          <p:cNvPr id="99" name="Google Shape;99;p17"/>
          <p:cNvPicPr preferRelativeResize="0"/>
          <p:nvPr/>
        </p:nvPicPr>
        <p:blipFill>
          <a:blip r:embed="rId5">
            <a:alphaModFix/>
          </a:blip>
          <a:stretch>
            <a:fillRect/>
          </a:stretch>
        </p:blipFill>
        <p:spPr>
          <a:xfrm>
            <a:off x="4430297" y="349450"/>
            <a:ext cx="1092325" cy="349550"/>
          </a:xfrm>
          <a:prstGeom prst="rect">
            <a:avLst/>
          </a:prstGeom>
          <a:noFill/>
          <a:ln>
            <a:noFill/>
          </a:ln>
        </p:spPr>
      </p:pic>
      <p:pic>
        <p:nvPicPr>
          <p:cNvPr id="100" name="Google Shape;100;p17"/>
          <p:cNvPicPr preferRelativeResize="0"/>
          <p:nvPr/>
        </p:nvPicPr>
        <p:blipFill>
          <a:blip r:embed="rId6">
            <a:alphaModFix/>
          </a:blip>
          <a:stretch>
            <a:fillRect/>
          </a:stretch>
        </p:blipFill>
        <p:spPr>
          <a:xfrm>
            <a:off x="255950" y="1213225"/>
            <a:ext cx="255250" cy="13150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p:nvPr/>
        </p:nvSpPr>
        <p:spPr>
          <a:xfrm>
            <a:off x="1041425" y="1032950"/>
            <a:ext cx="6108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106" name="Google Shape;106;p18"/>
          <p:cNvSpPr txBox="1"/>
          <p:nvPr/>
        </p:nvSpPr>
        <p:spPr>
          <a:xfrm>
            <a:off x="197200" y="132850"/>
            <a:ext cx="43509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Lato"/>
                <a:ea typeface="Lato"/>
                <a:cs typeface="Lato"/>
                <a:sym typeface="Lato"/>
              </a:rPr>
              <a:t>                         </a:t>
            </a:r>
            <a:r>
              <a:rPr lang="en" u="sng">
                <a:highlight>
                  <a:schemeClr val="lt1"/>
                </a:highlight>
                <a:latin typeface="Lato"/>
                <a:ea typeface="Lato"/>
                <a:cs typeface="Lato"/>
                <a:sym typeface="Lato"/>
              </a:rPr>
              <a:t> ON A CELLPHONE</a:t>
            </a:r>
            <a:endParaRPr u="sng">
              <a:highlight>
                <a:schemeClr val="lt1"/>
              </a:highlight>
              <a:latin typeface="Lato"/>
              <a:ea typeface="Lato"/>
              <a:cs typeface="Lato"/>
              <a:sym typeface="Lato"/>
            </a:endParaRPr>
          </a:p>
          <a:p>
            <a:pPr marL="914400" lvl="0" indent="0" algn="ctr" rtl="0">
              <a:spcBef>
                <a:spcPts val="0"/>
              </a:spcBef>
              <a:spcAft>
                <a:spcPts val="0"/>
              </a:spcAft>
              <a:buNone/>
            </a:pPr>
            <a:r>
              <a:rPr lang="en" u="sng">
                <a:highlight>
                  <a:schemeClr val="lt1"/>
                </a:highlight>
                <a:latin typeface="Lato"/>
                <a:ea typeface="Lato"/>
                <a:cs typeface="Lato"/>
                <a:sym typeface="Lato"/>
              </a:rPr>
              <a:t>(Same instructions different look)</a:t>
            </a:r>
            <a:endParaRPr u="sng">
              <a:highlight>
                <a:schemeClr val="lt1"/>
              </a:highlight>
              <a:latin typeface="Lato"/>
              <a:ea typeface="Lato"/>
              <a:cs typeface="Lato"/>
              <a:sym typeface="Lato"/>
            </a:endParaRPr>
          </a:p>
        </p:txBody>
      </p:sp>
      <p:sp>
        <p:nvSpPr>
          <p:cNvPr id="107" name="Google Shape;107;p18"/>
          <p:cNvSpPr txBox="1"/>
          <p:nvPr/>
        </p:nvSpPr>
        <p:spPr>
          <a:xfrm>
            <a:off x="197200" y="750675"/>
            <a:ext cx="4968300" cy="1908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AutoNum type="arabicParenR"/>
            </a:pPr>
            <a:r>
              <a:rPr lang="en">
                <a:latin typeface="Lato"/>
                <a:ea typeface="Lato"/>
                <a:cs typeface="Lato"/>
                <a:sym typeface="Lato"/>
              </a:rPr>
              <a:t>Go to </a:t>
            </a:r>
            <a:r>
              <a:rPr lang="en" u="sng">
                <a:solidFill>
                  <a:schemeClr val="hlink"/>
                </a:solidFill>
                <a:latin typeface="Lato"/>
                <a:ea typeface="Lato"/>
                <a:cs typeface="Lato"/>
                <a:sym typeface="Lato"/>
                <a:hlinkClick r:id="rId3"/>
              </a:rPr>
              <a:t>www.rockieshockeyleague.com</a:t>
            </a:r>
            <a:endParaRPr>
              <a:latin typeface="Lato"/>
              <a:ea typeface="Lato"/>
              <a:cs typeface="Lato"/>
              <a:sym typeface="Lato"/>
            </a:endParaRPr>
          </a:p>
          <a:p>
            <a:pPr marL="457200" lvl="0" indent="-317500" algn="l" rtl="0">
              <a:spcBef>
                <a:spcPts val="0"/>
              </a:spcBef>
              <a:spcAft>
                <a:spcPts val="0"/>
              </a:spcAft>
              <a:buSzPts val="1400"/>
              <a:buFont typeface="Lato"/>
              <a:buAutoNum type="arabicParenR"/>
            </a:pPr>
            <a:r>
              <a:rPr lang="en">
                <a:latin typeface="Lato"/>
                <a:ea typeface="Lato"/>
                <a:cs typeface="Lato"/>
                <a:sym typeface="Lato"/>
              </a:rPr>
              <a:t>Use the admin login</a:t>
            </a:r>
            <a:endParaRPr>
              <a:latin typeface="Lato"/>
              <a:ea typeface="Lato"/>
              <a:cs typeface="Lato"/>
              <a:sym typeface="Lato"/>
            </a:endParaRPr>
          </a:p>
          <a:p>
            <a:pPr marL="457200" lvl="0" indent="-317500" algn="l" rtl="0">
              <a:spcBef>
                <a:spcPts val="0"/>
              </a:spcBef>
              <a:spcAft>
                <a:spcPts val="0"/>
              </a:spcAft>
              <a:buSzPts val="1400"/>
              <a:buFont typeface="Lato"/>
              <a:buAutoNum type="arabicParenR"/>
            </a:pPr>
            <a:r>
              <a:rPr lang="en">
                <a:latin typeface="Lato"/>
                <a:ea typeface="Lato"/>
                <a:cs typeface="Lato"/>
                <a:sym typeface="Lato"/>
              </a:rPr>
              <a:t>Enter your RHL Login</a:t>
            </a:r>
            <a:endParaRPr>
              <a:latin typeface="Lato"/>
              <a:ea typeface="Lato"/>
              <a:cs typeface="Lato"/>
              <a:sym typeface="Lato"/>
            </a:endParaRPr>
          </a:p>
          <a:p>
            <a:pPr marL="457200" lvl="0" indent="-317500" algn="l" rtl="0">
              <a:spcBef>
                <a:spcPts val="0"/>
              </a:spcBef>
              <a:spcAft>
                <a:spcPts val="0"/>
              </a:spcAft>
              <a:buSzPts val="1400"/>
              <a:buFont typeface="Lato"/>
              <a:buAutoNum type="arabicParenR"/>
            </a:pPr>
            <a:r>
              <a:rPr lang="en">
                <a:latin typeface="Lato"/>
                <a:ea typeface="Lato"/>
                <a:cs typeface="Lato"/>
                <a:sym typeface="Lato"/>
              </a:rPr>
              <a:t>Click on the menu</a:t>
            </a:r>
            <a:endParaRPr>
              <a:latin typeface="Lato"/>
              <a:ea typeface="Lato"/>
              <a:cs typeface="Lato"/>
              <a:sym typeface="Lato"/>
            </a:endParaRPr>
          </a:p>
          <a:p>
            <a:pPr marL="457200" lvl="0" indent="-317500" algn="l" rtl="0">
              <a:spcBef>
                <a:spcPts val="0"/>
              </a:spcBef>
              <a:spcAft>
                <a:spcPts val="0"/>
              </a:spcAft>
              <a:buSzPts val="1400"/>
              <a:buFont typeface="Lato"/>
              <a:buAutoNum type="arabicParenR"/>
            </a:pPr>
            <a:r>
              <a:rPr lang="en">
                <a:latin typeface="Lato"/>
                <a:ea typeface="Lato"/>
                <a:cs typeface="Lato"/>
                <a:sym typeface="Lato"/>
              </a:rPr>
              <a:t>Click on League Gamesheet App Code</a:t>
            </a:r>
            <a:endParaRPr>
              <a:latin typeface="Lato"/>
              <a:ea typeface="Lato"/>
              <a:cs typeface="Lato"/>
              <a:sym typeface="Lato"/>
            </a:endParaRPr>
          </a:p>
          <a:p>
            <a:pPr marL="457200" lvl="0" indent="-317500" algn="l" rtl="0">
              <a:spcBef>
                <a:spcPts val="0"/>
              </a:spcBef>
              <a:spcAft>
                <a:spcPts val="0"/>
              </a:spcAft>
              <a:buSzPts val="1400"/>
              <a:buFont typeface="Lato"/>
              <a:buAutoNum type="arabicParenR"/>
            </a:pPr>
            <a:r>
              <a:rPr lang="en">
                <a:latin typeface="Lato"/>
                <a:ea typeface="Lato"/>
                <a:cs typeface="Lato"/>
                <a:sym typeface="Lato"/>
              </a:rPr>
              <a:t>All relevant codes will be listed for any scheduled games</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pic>
        <p:nvPicPr>
          <p:cNvPr id="108" name="Google Shape;108;p18"/>
          <p:cNvPicPr preferRelativeResize="0"/>
          <p:nvPr/>
        </p:nvPicPr>
        <p:blipFill rotWithShape="1">
          <a:blip r:embed="rId4">
            <a:alphaModFix/>
          </a:blip>
          <a:srcRect l="6828" t="5823" r="-17325" b="-16320"/>
          <a:stretch/>
        </p:blipFill>
        <p:spPr>
          <a:xfrm>
            <a:off x="6176000" y="0"/>
            <a:ext cx="2804476" cy="4950426"/>
          </a:xfrm>
          <a:prstGeom prst="rect">
            <a:avLst/>
          </a:prstGeom>
          <a:noFill/>
          <a:ln>
            <a:noFill/>
          </a:ln>
        </p:spPr>
      </p:pic>
      <p:cxnSp>
        <p:nvCxnSpPr>
          <p:cNvPr id="109" name="Google Shape;109;p18"/>
          <p:cNvCxnSpPr/>
          <p:nvPr/>
        </p:nvCxnSpPr>
        <p:spPr>
          <a:xfrm rot="10800000" flipH="1">
            <a:off x="2222850" y="184725"/>
            <a:ext cx="3877200" cy="1431900"/>
          </a:xfrm>
          <a:prstGeom prst="straightConnector1">
            <a:avLst/>
          </a:prstGeom>
          <a:noFill/>
          <a:ln w="9525" cap="flat" cmpd="sng">
            <a:solidFill>
              <a:schemeClr val="dk2"/>
            </a:solidFill>
            <a:prstDash val="solid"/>
            <a:round/>
            <a:headEnd type="none" w="med" len="med"/>
            <a:tailEnd type="triangle" w="med" len="med"/>
          </a:ln>
        </p:spPr>
      </p:cxnSp>
      <p:cxnSp>
        <p:nvCxnSpPr>
          <p:cNvPr id="110" name="Google Shape;110;p18"/>
          <p:cNvCxnSpPr/>
          <p:nvPr/>
        </p:nvCxnSpPr>
        <p:spPr>
          <a:xfrm rot="10800000" flipH="1">
            <a:off x="3814200" y="1717650"/>
            <a:ext cx="2323800" cy="126300"/>
          </a:xfrm>
          <a:prstGeom prst="straightConnector1">
            <a:avLst/>
          </a:prstGeom>
          <a:noFill/>
          <a:ln w="9525" cap="flat" cmpd="sng">
            <a:solidFill>
              <a:schemeClr val="dk2"/>
            </a:solidFill>
            <a:prstDash val="solid"/>
            <a:round/>
            <a:headEnd type="none" w="med" len="med"/>
            <a:tailEnd type="triangle" w="med" len="med"/>
          </a:ln>
        </p:spPr>
      </p:cxnSp>
      <p:pic>
        <p:nvPicPr>
          <p:cNvPr id="111" name="Google Shape;111;p18"/>
          <p:cNvPicPr preferRelativeResize="0"/>
          <p:nvPr/>
        </p:nvPicPr>
        <p:blipFill>
          <a:blip r:embed="rId5">
            <a:alphaModFix/>
          </a:blip>
          <a:stretch>
            <a:fillRect/>
          </a:stretch>
        </p:blipFill>
        <p:spPr>
          <a:xfrm>
            <a:off x="633100" y="2451150"/>
            <a:ext cx="4718249" cy="21794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a:spLocks noGrp="1"/>
          </p:cNvSpPr>
          <p:nvPr>
            <p:ph type="body" idx="1"/>
          </p:nvPr>
        </p:nvSpPr>
        <p:spPr>
          <a:xfrm>
            <a:off x="2811325" y="1144450"/>
            <a:ext cx="3510000" cy="3416400"/>
          </a:xfrm>
          <a:prstGeom prst="rect">
            <a:avLst/>
          </a:prstGeom>
        </p:spPr>
        <p:txBody>
          <a:bodyPr spcFirstLastPara="1" wrap="square" lIns="91425" tIns="91425" rIns="91425" bIns="91425" anchor="t" anchorCtr="0">
            <a:normAutofit lnSpcReduction="10000"/>
          </a:bodyPr>
          <a:lstStyle/>
          <a:p>
            <a:pPr marL="457200" lvl="0" indent="-330200" algn="l" rtl="0">
              <a:spcBef>
                <a:spcPts val="0"/>
              </a:spcBef>
              <a:spcAft>
                <a:spcPts val="0"/>
              </a:spcAft>
              <a:buSzPts val="1600"/>
              <a:buAutoNum type="arabicParenR"/>
            </a:pPr>
            <a:r>
              <a:rPr lang="en" sz="1600"/>
              <a:t>Using RHL Login you will see a team code on the main page</a:t>
            </a:r>
            <a:endParaRPr sz="1600"/>
          </a:p>
          <a:p>
            <a:pPr marL="457200" lvl="0" indent="-330200" algn="l" rtl="0">
              <a:spcBef>
                <a:spcPts val="0"/>
              </a:spcBef>
              <a:spcAft>
                <a:spcPts val="0"/>
              </a:spcAft>
              <a:buSzPts val="1600"/>
              <a:buAutoNum type="arabicParenR"/>
            </a:pPr>
            <a:r>
              <a:rPr lang="en" sz="1600"/>
              <a:t>You can add this to your RAMP Gamesheets App on the team page of the app</a:t>
            </a:r>
            <a:endParaRPr sz="1600"/>
          </a:p>
          <a:p>
            <a:pPr marL="457200" lvl="0" indent="-330200" algn="l" rtl="0">
              <a:spcBef>
                <a:spcPts val="0"/>
              </a:spcBef>
              <a:spcAft>
                <a:spcPts val="0"/>
              </a:spcAft>
              <a:buSzPts val="1600"/>
              <a:buAutoNum type="arabicParenR"/>
            </a:pPr>
            <a:r>
              <a:rPr lang="en" sz="1600"/>
              <a:t>Click ADD TEAM CODE </a:t>
            </a:r>
            <a:endParaRPr sz="1600"/>
          </a:p>
          <a:p>
            <a:pPr marL="457200" lvl="0" indent="-330200" algn="l" rtl="0">
              <a:spcBef>
                <a:spcPts val="0"/>
              </a:spcBef>
              <a:spcAft>
                <a:spcPts val="0"/>
              </a:spcAft>
              <a:buSzPts val="1600"/>
              <a:buAutoNum type="arabicParenR"/>
            </a:pPr>
            <a:r>
              <a:rPr lang="en" sz="1600"/>
              <a:t>Enter the 8 digit code</a:t>
            </a:r>
            <a:endParaRPr sz="1600"/>
          </a:p>
          <a:p>
            <a:pPr marL="457200" lvl="0" indent="-330200" algn="l" rtl="0">
              <a:spcBef>
                <a:spcPts val="0"/>
              </a:spcBef>
              <a:spcAft>
                <a:spcPts val="0"/>
              </a:spcAft>
              <a:buSzPts val="1600"/>
              <a:buAutoNum type="arabicParenR"/>
            </a:pPr>
            <a:r>
              <a:rPr lang="en" sz="1600"/>
              <a:t>You can enter multiple teams</a:t>
            </a:r>
            <a:endParaRPr sz="1600"/>
          </a:p>
          <a:p>
            <a:pPr marL="457200" lvl="0" indent="-330200" algn="l" rtl="0">
              <a:spcBef>
                <a:spcPts val="0"/>
              </a:spcBef>
              <a:spcAft>
                <a:spcPts val="0"/>
              </a:spcAft>
              <a:buSzPts val="1600"/>
              <a:buAutoNum type="arabicParenR"/>
            </a:pPr>
            <a:r>
              <a:rPr lang="en" sz="1600"/>
              <a:t>You do not HAVE to enter your team code to use the app</a:t>
            </a:r>
            <a:endParaRPr sz="1600"/>
          </a:p>
          <a:p>
            <a:pPr marL="0" lvl="0" indent="0" algn="l" rtl="0">
              <a:spcBef>
                <a:spcPts val="1200"/>
              </a:spcBef>
              <a:spcAft>
                <a:spcPts val="1200"/>
              </a:spcAft>
              <a:buNone/>
            </a:pPr>
            <a:r>
              <a:rPr lang="en" sz="1100"/>
              <a:t>This will auto populate all of your games but only the home or visitor code. It only serves to shortcut adding your roster. </a:t>
            </a:r>
            <a:endParaRPr sz="1100"/>
          </a:p>
        </p:txBody>
      </p:sp>
      <p:sp>
        <p:nvSpPr>
          <p:cNvPr id="117" name="Google Shape;117;p19"/>
          <p:cNvSpPr txBox="1"/>
          <p:nvPr/>
        </p:nvSpPr>
        <p:spPr>
          <a:xfrm>
            <a:off x="3143050" y="295225"/>
            <a:ext cx="2762700" cy="6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100">
                <a:latin typeface="Lato"/>
                <a:ea typeface="Lato"/>
                <a:cs typeface="Lato"/>
                <a:sym typeface="Lato"/>
              </a:rPr>
              <a:t>TEAM CODE</a:t>
            </a:r>
            <a:endParaRPr sz="3100">
              <a:latin typeface="Lato"/>
              <a:ea typeface="Lato"/>
              <a:cs typeface="Lato"/>
              <a:sym typeface="Lato"/>
            </a:endParaRPr>
          </a:p>
        </p:txBody>
      </p:sp>
      <p:pic>
        <p:nvPicPr>
          <p:cNvPr id="118" name="Google Shape;118;p19"/>
          <p:cNvPicPr preferRelativeResize="0"/>
          <p:nvPr/>
        </p:nvPicPr>
        <p:blipFill rotWithShape="1">
          <a:blip r:embed="rId3">
            <a:alphaModFix/>
          </a:blip>
          <a:srcRect l="263140" t="-3469" r="-263140" b="3470"/>
          <a:stretch/>
        </p:blipFill>
        <p:spPr>
          <a:xfrm>
            <a:off x="4918400" y="295225"/>
            <a:ext cx="2027699" cy="4389775"/>
          </a:xfrm>
          <a:prstGeom prst="rect">
            <a:avLst/>
          </a:prstGeom>
          <a:noFill/>
          <a:ln>
            <a:noFill/>
          </a:ln>
        </p:spPr>
      </p:pic>
      <p:pic>
        <p:nvPicPr>
          <p:cNvPr id="119" name="Google Shape;119;p19"/>
          <p:cNvPicPr preferRelativeResize="0"/>
          <p:nvPr/>
        </p:nvPicPr>
        <p:blipFill>
          <a:blip r:embed="rId3">
            <a:alphaModFix/>
          </a:blip>
          <a:stretch>
            <a:fillRect/>
          </a:stretch>
        </p:blipFill>
        <p:spPr>
          <a:xfrm>
            <a:off x="152400" y="152400"/>
            <a:ext cx="2235065" cy="4838702"/>
          </a:xfrm>
          <a:prstGeom prst="rect">
            <a:avLst/>
          </a:prstGeom>
          <a:noFill/>
          <a:ln>
            <a:noFill/>
          </a:ln>
        </p:spPr>
      </p:pic>
      <p:pic>
        <p:nvPicPr>
          <p:cNvPr id="120" name="Google Shape;120;p19"/>
          <p:cNvPicPr preferRelativeResize="0"/>
          <p:nvPr/>
        </p:nvPicPr>
        <p:blipFill>
          <a:blip r:embed="rId4">
            <a:alphaModFix/>
          </a:blip>
          <a:stretch>
            <a:fillRect/>
          </a:stretch>
        </p:blipFill>
        <p:spPr>
          <a:xfrm>
            <a:off x="6661325" y="208300"/>
            <a:ext cx="2027699" cy="4389786"/>
          </a:xfrm>
          <a:prstGeom prst="rect">
            <a:avLst/>
          </a:prstGeom>
          <a:noFill/>
          <a:ln>
            <a:noFill/>
          </a:ln>
        </p:spPr>
      </p:pic>
      <p:cxnSp>
        <p:nvCxnSpPr>
          <p:cNvPr id="121" name="Google Shape;121;p19"/>
          <p:cNvCxnSpPr/>
          <p:nvPr/>
        </p:nvCxnSpPr>
        <p:spPr>
          <a:xfrm flipH="1">
            <a:off x="1962850" y="1682450"/>
            <a:ext cx="1362000" cy="568800"/>
          </a:xfrm>
          <a:prstGeom prst="straightConnector1">
            <a:avLst/>
          </a:prstGeom>
          <a:noFill/>
          <a:ln w="9525" cap="flat" cmpd="sng">
            <a:solidFill>
              <a:schemeClr val="dk2"/>
            </a:solidFill>
            <a:prstDash val="solid"/>
            <a:round/>
            <a:headEnd type="none" w="med" len="med"/>
            <a:tailEnd type="triangle" w="med" len="med"/>
          </a:ln>
        </p:spPr>
      </p:cxnSp>
      <p:cxnSp>
        <p:nvCxnSpPr>
          <p:cNvPr id="122" name="Google Shape;122;p19"/>
          <p:cNvCxnSpPr/>
          <p:nvPr/>
        </p:nvCxnSpPr>
        <p:spPr>
          <a:xfrm>
            <a:off x="5031325" y="2299350"/>
            <a:ext cx="2507700" cy="1930800"/>
          </a:xfrm>
          <a:prstGeom prst="straightConnector1">
            <a:avLst/>
          </a:prstGeom>
          <a:noFill/>
          <a:ln w="9525" cap="flat" cmpd="sng">
            <a:solidFill>
              <a:schemeClr val="dk2"/>
            </a:solidFill>
            <a:prstDash val="solid"/>
            <a:round/>
            <a:headEnd type="none" w="med" len="med"/>
            <a:tailEnd type="triangle" w="med" len="med"/>
          </a:ln>
        </p:spPr>
      </p:cxnSp>
      <p:cxnSp>
        <p:nvCxnSpPr>
          <p:cNvPr id="123" name="Google Shape;123;p19"/>
          <p:cNvCxnSpPr/>
          <p:nvPr/>
        </p:nvCxnSpPr>
        <p:spPr>
          <a:xfrm rot="10800000" flipH="1">
            <a:off x="5455950" y="1241725"/>
            <a:ext cx="1610400" cy="1586400"/>
          </a:xfrm>
          <a:prstGeom prst="straightConnector1">
            <a:avLst/>
          </a:prstGeom>
          <a:noFill/>
          <a:ln w="9525" cap="flat" cmpd="sng">
            <a:solidFill>
              <a:schemeClr val="dk2"/>
            </a:solidFill>
            <a:prstDash val="solid"/>
            <a:round/>
            <a:headEnd type="none" w="med" len="med"/>
            <a:tailEnd type="triangle" w="med" len="med"/>
          </a:ln>
        </p:spPr>
      </p:cxnSp>
      <p:cxnSp>
        <p:nvCxnSpPr>
          <p:cNvPr id="124" name="Google Shape;124;p19"/>
          <p:cNvCxnSpPr/>
          <p:nvPr/>
        </p:nvCxnSpPr>
        <p:spPr>
          <a:xfrm rot="10800000" flipH="1">
            <a:off x="5936650" y="2203125"/>
            <a:ext cx="753000" cy="1041600"/>
          </a:xfrm>
          <a:prstGeom prst="straightConnector1">
            <a:avLst/>
          </a:prstGeom>
          <a:noFill/>
          <a:ln w="9525" cap="flat" cmpd="sng">
            <a:solidFill>
              <a:schemeClr val="dk2"/>
            </a:solidFill>
            <a:prstDash val="solid"/>
            <a:round/>
            <a:headEnd type="none" w="med" len="med"/>
            <a:tailEnd type="triangle" w="med" len="med"/>
          </a:ln>
        </p:spPr>
      </p:cxnSp>
      <p:cxnSp>
        <p:nvCxnSpPr>
          <p:cNvPr id="125" name="Google Shape;125;p19"/>
          <p:cNvCxnSpPr/>
          <p:nvPr/>
        </p:nvCxnSpPr>
        <p:spPr>
          <a:xfrm rot="10800000" flipH="1">
            <a:off x="5928650" y="2924350"/>
            <a:ext cx="689100" cy="400500"/>
          </a:xfrm>
          <a:prstGeom prst="straightConnector1">
            <a:avLst/>
          </a:prstGeom>
          <a:noFill/>
          <a:ln w="9525" cap="flat" cmpd="sng">
            <a:solidFill>
              <a:schemeClr val="dk2"/>
            </a:solidFill>
            <a:prstDash val="solid"/>
            <a:round/>
            <a:headEnd type="none" w="med" len="med"/>
            <a:tailEnd type="triangle" w="med" len="med"/>
          </a:ln>
        </p:spPr>
      </p:cxnSp>
      <p:cxnSp>
        <p:nvCxnSpPr>
          <p:cNvPr id="126" name="Google Shape;126;p19"/>
          <p:cNvCxnSpPr/>
          <p:nvPr/>
        </p:nvCxnSpPr>
        <p:spPr>
          <a:xfrm>
            <a:off x="5968700" y="3372925"/>
            <a:ext cx="696900" cy="1041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xfrm>
            <a:off x="3548450" y="111150"/>
            <a:ext cx="2724600" cy="946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Home Code &amp; </a:t>
            </a:r>
            <a:endParaRPr/>
          </a:p>
          <a:p>
            <a:pPr marL="0" lvl="0" indent="0" algn="l" rtl="0">
              <a:spcBef>
                <a:spcPts val="0"/>
              </a:spcBef>
              <a:spcAft>
                <a:spcPts val="0"/>
              </a:spcAft>
              <a:buNone/>
            </a:pPr>
            <a:r>
              <a:rPr lang="en"/>
              <a:t>Visitor Code</a:t>
            </a:r>
            <a:endParaRPr/>
          </a:p>
        </p:txBody>
      </p:sp>
      <p:sp>
        <p:nvSpPr>
          <p:cNvPr id="132" name="Google Shape;132;p20"/>
          <p:cNvSpPr txBox="1">
            <a:spLocks noGrp="1"/>
          </p:cNvSpPr>
          <p:nvPr>
            <p:ph type="body" idx="1"/>
          </p:nvPr>
        </p:nvSpPr>
        <p:spPr>
          <a:xfrm>
            <a:off x="2548288" y="1057650"/>
            <a:ext cx="4094700" cy="3416400"/>
          </a:xfrm>
          <a:prstGeom prst="rect">
            <a:avLst/>
          </a:prstGeom>
        </p:spPr>
        <p:txBody>
          <a:bodyPr spcFirstLastPara="1" wrap="square" lIns="91425" tIns="91425" rIns="91425" bIns="91425" anchor="t" anchorCtr="0">
            <a:normAutofit lnSpcReduction="20000"/>
          </a:bodyPr>
          <a:lstStyle/>
          <a:p>
            <a:pPr marL="457200" lvl="0" indent="-317500" algn="l" rtl="0">
              <a:spcBef>
                <a:spcPts val="0"/>
              </a:spcBef>
              <a:spcAft>
                <a:spcPts val="0"/>
              </a:spcAft>
              <a:buSzPts val="1400"/>
              <a:buAutoNum type="arabicParenR"/>
            </a:pPr>
            <a:r>
              <a:rPr lang="en" sz="1400"/>
              <a:t>Enter the 9 Digit Home or Visitor Code</a:t>
            </a:r>
            <a:endParaRPr sz="1400"/>
          </a:p>
          <a:p>
            <a:pPr marL="914400" lvl="1" indent="-304800" algn="l" rtl="0">
              <a:spcBef>
                <a:spcPts val="0"/>
              </a:spcBef>
              <a:spcAft>
                <a:spcPts val="0"/>
              </a:spcAft>
              <a:buSzPts val="1200"/>
              <a:buAutoNum type="alphaLcParenR"/>
            </a:pPr>
            <a:r>
              <a:rPr lang="en" sz="1200"/>
              <a:t>If you have entered your team code you may skip this step</a:t>
            </a:r>
            <a:endParaRPr sz="1200"/>
          </a:p>
          <a:p>
            <a:pPr marL="457200" lvl="0" indent="-317500" algn="l" rtl="0">
              <a:spcBef>
                <a:spcPts val="0"/>
              </a:spcBef>
              <a:spcAft>
                <a:spcPts val="0"/>
              </a:spcAft>
              <a:buSzPts val="1400"/>
              <a:buAutoNum type="arabicParenR"/>
            </a:pPr>
            <a:r>
              <a:rPr lang="en" sz="1400"/>
              <a:t>Click on the relevant game to add your roster</a:t>
            </a:r>
            <a:endParaRPr sz="1400"/>
          </a:p>
          <a:p>
            <a:pPr marL="914400" lvl="1" indent="-304800" algn="l" rtl="0">
              <a:spcBef>
                <a:spcPts val="0"/>
              </a:spcBef>
              <a:spcAft>
                <a:spcPts val="0"/>
              </a:spcAft>
              <a:buSzPts val="1200"/>
              <a:buAutoNum type="alphaLcParenR"/>
            </a:pPr>
            <a:r>
              <a:rPr lang="en" sz="1200"/>
              <a:t>Ensure you have selected the correct game. It should say either visitor or home in the fine print</a:t>
            </a:r>
            <a:endParaRPr sz="1200"/>
          </a:p>
          <a:p>
            <a:pPr marL="457200" lvl="0" indent="-317500" algn="l" rtl="0">
              <a:spcBef>
                <a:spcPts val="0"/>
              </a:spcBef>
              <a:spcAft>
                <a:spcPts val="0"/>
              </a:spcAft>
              <a:buSzPts val="1400"/>
              <a:buAutoNum type="arabicParenR"/>
            </a:pPr>
            <a:r>
              <a:rPr lang="en" sz="1400"/>
              <a:t>Add your players by toggling them to green</a:t>
            </a:r>
            <a:endParaRPr sz="1400"/>
          </a:p>
          <a:p>
            <a:pPr marL="457200" lvl="0" indent="-317500" algn="l" rtl="0">
              <a:spcBef>
                <a:spcPts val="0"/>
              </a:spcBef>
              <a:spcAft>
                <a:spcPts val="0"/>
              </a:spcAft>
              <a:buSzPts val="1400"/>
              <a:buAutoNum type="arabicParenR"/>
            </a:pPr>
            <a:r>
              <a:rPr lang="en" sz="1400"/>
              <a:t>If needed assign Captains and Assistants by holding down on the player and selecting Captain or Assistant</a:t>
            </a:r>
            <a:endParaRPr sz="1400"/>
          </a:p>
          <a:p>
            <a:pPr marL="457200" lvl="0" indent="-317500" algn="l" rtl="0">
              <a:spcBef>
                <a:spcPts val="0"/>
              </a:spcBef>
              <a:spcAft>
                <a:spcPts val="0"/>
              </a:spcAft>
              <a:buSzPts val="1400"/>
              <a:buAutoNum type="arabicParenR"/>
            </a:pPr>
            <a:r>
              <a:rPr lang="en" sz="1400"/>
              <a:t>Click Sign Here and have your Coach sign the box</a:t>
            </a:r>
            <a:endParaRPr sz="1400"/>
          </a:p>
          <a:p>
            <a:pPr marL="457200" lvl="0" indent="0" algn="l" rtl="0">
              <a:spcBef>
                <a:spcPts val="1200"/>
              </a:spcBef>
              <a:spcAft>
                <a:spcPts val="1200"/>
              </a:spcAft>
              <a:buNone/>
            </a:pPr>
            <a:r>
              <a:rPr lang="en" sz="1400"/>
              <a:t>YOU’RE READY TO START YOUR GAME!</a:t>
            </a:r>
            <a:endParaRPr sz="1400"/>
          </a:p>
        </p:txBody>
      </p:sp>
      <p:pic>
        <p:nvPicPr>
          <p:cNvPr id="133" name="Google Shape;133;p20"/>
          <p:cNvPicPr preferRelativeResize="0"/>
          <p:nvPr/>
        </p:nvPicPr>
        <p:blipFill>
          <a:blip r:embed="rId3">
            <a:alphaModFix/>
          </a:blip>
          <a:stretch>
            <a:fillRect/>
          </a:stretch>
        </p:blipFill>
        <p:spPr>
          <a:xfrm>
            <a:off x="184450" y="192475"/>
            <a:ext cx="2235065" cy="4838702"/>
          </a:xfrm>
          <a:prstGeom prst="rect">
            <a:avLst/>
          </a:prstGeom>
          <a:noFill/>
          <a:ln>
            <a:noFill/>
          </a:ln>
        </p:spPr>
      </p:pic>
      <p:cxnSp>
        <p:nvCxnSpPr>
          <p:cNvPr id="134" name="Google Shape;134;p20"/>
          <p:cNvCxnSpPr/>
          <p:nvPr/>
        </p:nvCxnSpPr>
        <p:spPr>
          <a:xfrm rot="10800000">
            <a:off x="2299350" y="977350"/>
            <a:ext cx="681000" cy="769200"/>
          </a:xfrm>
          <a:prstGeom prst="straightConnector1">
            <a:avLst/>
          </a:prstGeom>
          <a:noFill/>
          <a:ln w="9525" cap="flat" cmpd="sng">
            <a:solidFill>
              <a:schemeClr val="dk2"/>
            </a:solidFill>
            <a:prstDash val="solid"/>
            <a:round/>
            <a:headEnd type="none" w="med" len="med"/>
            <a:tailEnd type="triangle" w="med" len="med"/>
          </a:ln>
        </p:spPr>
      </p:cxnSp>
      <p:cxnSp>
        <p:nvCxnSpPr>
          <p:cNvPr id="135" name="Google Shape;135;p20"/>
          <p:cNvCxnSpPr/>
          <p:nvPr/>
        </p:nvCxnSpPr>
        <p:spPr>
          <a:xfrm flipH="1">
            <a:off x="641075" y="2475600"/>
            <a:ext cx="2844000" cy="513000"/>
          </a:xfrm>
          <a:prstGeom prst="straightConnector1">
            <a:avLst/>
          </a:prstGeom>
          <a:noFill/>
          <a:ln w="9525" cap="flat" cmpd="sng">
            <a:solidFill>
              <a:schemeClr val="dk2"/>
            </a:solidFill>
            <a:prstDash val="solid"/>
            <a:round/>
            <a:headEnd type="none" w="med" len="med"/>
            <a:tailEnd type="triangle" w="med" len="med"/>
          </a:ln>
        </p:spPr>
      </p:cxnSp>
      <p:pic>
        <p:nvPicPr>
          <p:cNvPr id="136" name="Google Shape;136;p20"/>
          <p:cNvPicPr preferRelativeResize="0"/>
          <p:nvPr/>
        </p:nvPicPr>
        <p:blipFill>
          <a:blip r:embed="rId4">
            <a:alphaModFix/>
          </a:blip>
          <a:stretch>
            <a:fillRect/>
          </a:stretch>
        </p:blipFill>
        <p:spPr>
          <a:xfrm>
            <a:off x="6771750" y="152400"/>
            <a:ext cx="2219850" cy="4805765"/>
          </a:xfrm>
          <a:prstGeom prst="rect">
            <a:avLst/>
          </a:prstGeom>
          <a:noFill/>
          <a:ln>
            <a:noFill/>
          </a:ln>
        </p:spPr>
      </p:pic>
      <p:cxnSp>
        <p:nvCxnSpPr>
          <p:cNvPr id="137" name="Google Shape;137;p20"/>
          <p:cNvCxnSpPr/>
          <p:nvPr/>
        </p:nvCxnSpPr>
        <p:spPr>
          <a:xfrm rot="10800000" flipH="1">
            <a:off x="6305200" y="2812300"/>
            <a:ext cx="2291400" cy="472500"/>
          </a:xfrm>
          <a:prstGeom prst="straightConnector1">
            <a:avLst/>
          </a:prstGeom>
          <a:noFill/>
          <a:ln w="9525" cap="flat" cmpd="sng">
            <a:solidFill>
              <a:schemeClr val="dk2"/>
            </a:solidFill>
            <a:prstDash val="solid"/>
            <a:round/>
            <a:headEnd type="none" w="med" len="med"/>
            <a:tailEnd type="triangle" w="med" len="med"/>
          </a:ln>
        </p:spPr>
      </p:cxnSp>
      <p:sp>
        <p:nvSpPr>
          <p:cNvPr id="138" name="Google Shape;138;p20"/>
          <p:cNvSpPr txBox="1"/>
          <p:nvPr/>
        </p:nvSpPr>
        <p:spPr>
          <a:xfrm>
            <a:off x="2760988" y="4184725"/>
            <a:ext cx="3669300" cy="36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Lato"/>
                <a:ea typeface="Lato"/>
                <a:cs typeface="Lato"/>
                <a:sym typeface="Lato"/>
              </a:rPr>
              <a:t>Please note that it can take a few minutes to upload the games so it is best to enter all necessary codes in advance of your games. </a:t>
            </a:r>
            <a:endParaRPr sz="1200">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GAMESHEET CODE</a:t>
            </a:r>
            <a:endParaRPr/>
          </a:p>
        </p:txBody>
      </p:sp>
      <p:pic>
        <p:nvPicPr>
          <p:cNvPr id="144" name="Google Shape;144;p21"/>
          <p:cNvPicPr preferRelativeResize="0"/>
          <p:nvPr/>
        </p:nvPicPr>
        <p:blipFill>
          <a:blip r:embed="rId3">
            <a:alphaModFix/>
          </a:blip>
          <a:stretch>
            <a:fillRect/>
          </a:stretch>
        </p:blipFill>
        <p:spPr>
          <a:xfrm>
            <a:off x="6249675" y="100474"/>
            <a:ext cx="2236926" cy="4842726"/>
          </a:xfrm>
          <a:prstGeom prst="rect">
            <a:avLst/>
          </a:prstGeom>
          <a:noFill/>
          <a:ln>
            <a:noFill/>
          </a:ln>
        </p:spPr>
      </p:pic>
      <p:sp>
        <p:nvSpPr>
          <p:cNvPr id="145" name="Google Shape;145;p21"/>
          <p:cNvSpPr txBox="1"/>
          <p:nvPr/>
        </p:nvSpPr>
        <p:spPr>
          <a:xfrm>
            <a:off x="568825" y="929350"/>
            <a:ext cx="4614600" cy="40944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Lato"/>
              <a:buAutoNum type="arabicParenR"/>
            </a:pPr>
            <a:r>
              <a:rPr lang="en" sz="1600">
                <a:latin typeface="Lato"/>
                <a:ea typeface="Lato"/>
                <a:cs typeface="Lato"/>
                <a:sym typeface="Lato"/>
              </a:rPr>
              <a:t>Enter the Gamesheet Code under Add Game Code</a:t>
            </a:r>
            <a:endParaRPr sz="1600">
              <a:latin typeface="Lato"/>
              <a:ea typeface="Lato"/>
              <a:cs typeface="Lato"/>
              <a:sym typeface="Lato"/>
            </a:endParaRPr>
          </a:p>
          <a:p>
            <a:pPr marL="0" lvl="0" indent="0" algn="l" rtl="0">
              <a:spcBef>
                <a:spcPts val="0"/>
              </a:spcBef>
              <a:spcAft>
                <a:spcPts val="0"/>
              </a:spcAft>
              <a:buNone/>
            </a:pPr>
            <a:endParaRPr sz="1600">
              <a:latin typeface="Lato"/>
              <a:ea typeface="Lato"/>
              <a:cs typeface="Lato"/>
              <a:sym typeface="Lato"/>
            </a:endParaRPr>
          </a:p>
          <a:p>
            <a:pPr marL="457200" lvl="0" indent="-330200" algn="l" rtl="0">
              <a:spcBef>
                <a:spcPts val="0"/>
              </a:spcBef>
              <a:spcAft>
                <a:spcPts val="0"/>
              </a:spcAft>
              <a:buSzPts val="1600"/>
              <a:buFont typeface="Lato"/>
              <a:buAutoNum type="arabicParenR"/>
            </a:pPr>
            <a:r>
              <a:rPr lang="en" sz="1600">
                <a:latin typeface="Lato"/>
                <a:ea typeface="Lato"/>
                <a:cs typeface="Lato"/>
                <a:sym typeface="Lato"/>
              </a:rPr>
              <a:t>Open the Gamesheet</a:t>
            </a:r>
            <a:endParaRPr sz="1600">
              <a:latin typeface="Lato"/>
              <a:ea typeface="Lato"/>
              <a:cs typeface="Lato"/>
              <a:sym typeface="Lato"/>
            </a:endParaRPr>
          </a:p>
          <a:p>
            <a:pPr marL="0" lvl="0" indent="0" algn="l" rtl="0">
              <a:spcBef>
                <a:spcPts val="0"/>
              </a:spcBef>
              <a:spcAft>
                <a:spcPts val="0"/>
              </a:spcAft>
              <a:buNone/>
            </a:pPr>
            <a:endParaRPr sz="1600">
              <a:latin typeface="Lato"/>
              <a:ea typeface="Lato"/>
              <a:cs typeface="Lato"/>
              <a:sym typeface="Lato"/>
            </a:endParaRPr>
          </a:p>
          <a:p>
            <a:pPr marL="457200" lvl="0" indent="-330200" algn="l" rtl="0">
              <a:spcBef>
                <a:spcPts val="0"/>
              </a:spcBef>
              <a:spcAft>
                <a:spcPts val="0"/>
              </a:spcAft>
              <a:buSzPts val="1600"/>
              <a:buFont typeface="Lato"/>
              <a:buAutoNum type="arabicParenR"/>
            </a:pPr>
            <a:r>
              <a:rPr lang="en" sz="1600">
                <a:latin typeface="Lato"/>
                <a:ea typeface="Lato"/>
                <a:cs typeface="Lato"/>
                <a:sym typeface="Lato"/>
              </a:rPr>
              <a:t>Add goals</a:t>
            </a:r>
            <a:endParaRPr sz="1600">
              <a:latin typeface="Lato"/>
              <a:ea typeface="Lato"/>
              <a:cs typeface="Lato"/>
              <a:sym typeface="Lato"/>
            </a:endParaRPr>
          </a:p>
          <a:p>
            <a:pPr marL="457200" lvl="0" indent="0" algn="l" rtl="0">
              <a:spcBef>
                <a:spcPts val="0"/>
              </a:spcBef>
              <a:spcAft>
                <a:spcPts val="0"/>
              </a:spcAft>
              <a:buNone/>
            </a:pPr>
            <a:endParaRPr sz="1600">
              <a:latin typeface="Lato"/>
              <a:ea typeface="Lato"/>
              <a:cs typeface="Lato"/>
              <a:sym typeface="Lato"/>
            </a:endParaRPr>
          </a:p>
          <a:p>
            <a:pPr marL="457200" lvl="0" indent="-330200" algn="l" rtl="0">
              <a:spcBef>
                <a:spcPts val="0"/>
              </a:spcBef>
              <a:spcAft>
                <a:spcPts val="0"/>
              </a:spcAft>
              <a:buSzPts val="1600"/>
              <a:buFont typeface="Lato"/>
              <a:buAutoNum type="arabicParenR"/>
            </a:pPr>
            <a:r>
              <a:rPr lang="en" sz="1600">
                <a:latin typeface="Lato"/>
                <a:ea typeface="Lato"/>
                <a:cs typeface="Lato"/>
                <a:sym typeface="Lato"/>
              </a:rPr>
              <a:t>Add penalties</a:t>
            </a:r>
            <a:endParaRPr sz="1600">
              <a:latin typeface="Lato"/>
              <a:ea typeface="Lato"/>
              <a:cs typeface="Lato"/>
              <a:sym typeface="Lato"/>
            </a:endParaRPr>
          </a:p>
          <a:p>
            <a:pPr marL="0" lvl="0" indent="0" algn="l" rtl="0">
              <a:spcBef>
                <a:spcPts val="0"/>
              </a:spcBef>
              <a:spcAft>
                <a:spcPts val="0"/>
              </a:spcAft>
              <a:buNone/>
            </a:pPr>
            <a:endParaRPr sz="1600">
              <a:latin typeface="Lato"/>
              <a:ea typeface="Lato"/>
              <a:cs typeface="Lato"/>
              <a:sym typeface="Lato"/>
            </a:endParaRPr>
          </a:p>
          <a:p>
            <a:pPr marL="457200" lvl="0" indent="-330200" algn="l" rtl="0">
              <a:spcBef>
                <a:spcPts val="0"/>
              </a:spcBef>
              <a:spcAft>
                <a:spcPts val="0"/>
              </a:spcAft>
              <a:buSzPts val="1600"/>
              <a:buFont typeface="Lato"/>
              <a:buAutoNum type="arabicParenR"/>
            </a:pPr>
            <a:r>
              <a:rPr lang="en" sz="1600">
                <a:latin typeface="Lato"/>
                <a:ea typeface="Lato"/>
                <a:cs typeface="Lato"/>
                <a:sym typeface="Lato"/>
              </a:rPr>
              <a:t>Add goalie stats</a:t>
            </a:r>
            <a:endParaRPr sz="1600">
              <a:latin typeface="Lato"/>
              <a:ea typeface="Lato"/>
              <a:cs typeface="Lato"/>
              <a:sym typeface="Lato"/>
            </a:endParaRPr>
          </a:p>
          <a:p>
            <a:pPr marL="914400" lvl="1" indent="-292100" algn="l" rtl="0">
              <a:spcBef>
                <a:spcPts val="0"/>
              </a:spcBef>
              <a:spcAft>
                <a:spcPts val="0"/>
              </a:spcAft>
              <a:buSzPts val="1000"/>
              <a:buFont typeface="Lato"/>
              <a:buAutoNum type="alphaLcParenR"/>
            </a:pPr>
            <a:r>
              <a:rPr lang="en" sz="1000">
                <a:latin typeface="Lato"/>
                <a:ea typeface="Lato"/>
                <a:cs typeface="Lato"/>
                <a:sym typeface="Lato"/>
              </a:rPr>
              <a:t>Goalie stats cannot be added until the end of the game </a:t>
            </a:r>
            <a:endParaRPr sz="1000">
              <a:latin typeface="Lato"/>
              <a:ea typeface="Lato"/>
              <a:cs typeface="Lato"/>
              <a:sym typeface="Lato"/>
            </a:endParaRPr>
          </a:p>
          <a:p>
            <a:pPr marL="0" lvl="0" indent="0" algn="l" rtl="0">
              <a:spcBef>
                <a:spcPts val="0"/>
              </a:spcBef>
              <a:spcAft>
                <a:spcPts val="0"/>
              </a:spcAft>
              <a:buNone/>
            </a:pPr>
            <a:endParaRPr sz="1600">
              <a:latin typeface="Lato"/>
              <a:ea typeface="Lato"/>
              <a:cs typeface="Lato"/>
              <a:sym typeface="Lato"/>
            </a:endParaRPr>
          </a:p>
          <a:p>
            <a:pPr marL="457200" lvl="0" indent="-330200" algn="l" rtl="0">
              <a:spcBef>
                <a:spcPts val="0"/>
              </a:spcBef>
              <a:spcAft>
                <a:spcPts val="0"/>
              </a:spcAft>
              <a:buSzPts val="1600"/>
              <a:buFont typeface="Lato"/>
              <a:buAutoNum type="arabicParenR"/>
            </a:pPr>
            <a:r>
              <a:rPr lang="en" sz="1600">
                <a:latin typeface="Lato"/>
                <a:ea typeface="Lato"/>
                <a:cs typeface="Lato"/>
                <a:sym typeface="Lato"/>
              </a:rPr>
              <a:t>Have officials sign </a:t>
            </a:r>
            <a:endParaRPr sz="1600">
              <a:latin typeface="Lato"/>
              <a:ea typeface="Lato"/>
              <a:cs typeface="Lato"/>
              <a:sym typeface="Lato"/>
            </a:endParaRPr>
          </a:p>
          <a:p>
            <a:pPr marL="914400" lvl="1" indent="-292100" algn="l" rtl="0">
              <a:spcBef>
                <a:spcPts val="0"/>
              </a:spcBef>
              <a:spcAft>
                <a:spcPts val="0"/>
              </a:spcAft>
              <a:buSzPts val="1000"/>
              <a:buFont typeface="Lato"/>
              <a:buAutoNum type="alphaLcParenR"/>
            </a:pPr>
            <a:r>
              <a:rPr lang="en" sz="1000">
                <a:latin typeface="Lato"/>
                <a:ea typeface="Lato"/>
                <a:cs typeface="Lato"/>
                <a:sym typeface="Lato"/>
              </a:rPr>
              <a:t>Ref’s may use their own device and login if they prefer or you can provide it to them. </a:t>
            </a:r>
            <a:endParaRPr sz="1000">
              <a:latin typeface="Lato"/>
              <a:ea typeface="Lato"/>
              <a:cs typeface="Lato"/>
              <a:sym typeface="Lato"/>
            </a:endParaRPr>
          </a:p>
          <a:p>
            <a:pPr marL="0" lvl="0" indent="0" algn="l" rtl="0">
              <a:spcBef>
                <a:spcPts val="0"/>
              </a:spcBef>
              <a:spcAft>
                <a:spcPts val="0"/>
              </a:spcAft>
              <a:buNone/>
            </a:pPr>
            <a:endParaRPr sz="1600">
              <a:latin typeface="Lato"/>
              <a:ea typeface="Lato"/>
              <a:cs typeface="Lato"/>
              <a:sym typeface="Lato"/>
            </a:endParaRPr>
          </a:p>
          <a:p>
            <a:pPr marL="457200" lvl="0" indent="-330200" algn="l" rtl="0">
              <a:spcBef>
                <a:spcPts val="0"/>
              </a:spcBef>
              <a:spcAft>
                <a:spcPts val="0"/>
              </a:spcAft>
              <a:buSzPts val="1600"/>
              <a:buFont typeface="Lato"/>
              <a:buAutoNum type="arabicParenR"/>
            </a:pPr>
            <a:r>
              <a:rPr lang="en" sz="1600">
                <a:latin typeface="Lato"/>
                <a:ea typeface="Lato"/>
                <a:cs typeface="Lato"/>
                <a:sym typeface="Lato"/>
              </a:rPr>
              <a:t>Mark game as completed </a:t>
            </a:r>
            <a:endParaRPr sz="1600">
              <a:latin typeface="Lato"/>
              <a:ea typeface="Lato"/>
              <a:cs typeface="Lato"/>
              <a:sym typeface="Lato"/>
            </a:endParaRPr>
          </a:p>
        </p:txBody>
      </p:sp>
      <p:cxnSp>
        <p:nvCxnSpPr>
          <p:cNvPr id="146" name="Google Shape;146;p21"/>
          <p:cNvCxnSpPr/>
          <p:nvPr/>
        </p:nvCxnSpPr>
        <p:spPr>
          <a:xfrm rot="10800000" flipH="1">
            <a:off x="2034975" y="857275"/>
            <a:ext cx="4654800" cy="1522200"/>
          </a:xfrm>
          <a:prstGeom prst="straightConnector1">
            <a:avLst/>
          </a:prstGeom>
          <a:noFill/>
          <a:ln w="9525" cap="flat" cmpd="sng">
            <a:solidFill>
              <a:schemeClr val="dk2"/>
            </a:solidFill>
            <a:prstDash val="solid"/>
            <a:round/>
            <a:headEnd type="none" w="med" len="med"/>
            <a:tailEnd type="triangle" w="med" len="med"/>
          </a:ln>
        </p:spPr>
      </p:cxnSp>
      <p:cxnSp>
        <p:nvCxnSpPr>
          <p:cNvPr id="147" name="Google Shape;147;p21"/>
          <p:cNvCxnSpPr/>
          <p:nvPr/>
        </p:nvCxnSpPr>
        <p:spPr>
          <a:xfrm rot="10800000" flipH="1">
            <a:off x="2387475" y="833400"/>
            <a:ext cx="4750800" cy="1970700"/>
          </a:xfrm>
          <a:prstGeom prst="straightConnector1">
            <a:avLst/>
          </a:prstGeom>
          <a:noFill/>
          <a:ln w="9525" cap="flat" cmpd="sng">
            <a:solidFill>
              <a:schemeClr val="dk2"/>
            </a:solidFill>
            <a:prstDash val="solid"/>
            <a:round/>
            <a:headEnd type="none" w="med" len="med"/>
            <a:tailEnd type="triangle" w="med" len="med"/>
          </a:ln>
        </p:spPr>
      </p:cxnSp>
      <p:cxnSp>
        <p:nvCxnSpPr>
          <p:cNvPr id="148" name="Google Shape;148;p21"/>
          <p:cNvCxnSpPr/>
          <p:nvPr/>
        </p:nvCxnSpPr>
        <p:spPr>
          <a:xfrm rot="10800000" flipH="1">
            <a:off x="2619825" y="817275"/>
            <a:ext cx="4871100" cy="2523600"/>
          </a:xfrm>
          <a:prstGeom prst="straightConnector1">
            <a:avLst/>
          </a:prstGeom>
          <a:noFill/>
          <a:ln w="9525" cap="flat" cmpd="sng">
            <a:solidFill>
              <a:schemeClr val="dk2"/>
            </a:solidFill>
            <a:prstDash val="solid"/>
            <a:round/>
            <a:headEnd type="none" w="med" len="med"/>
            <a:tailEnd type="triangle" w="med" len="med"/>
          </a:ln>
        </p:spPr>
      </p:cxnSp>
      <p:cxnSp>
        <p:nvCxnSpPr>
          <p:cNvPr id="149" name="Google Shape;149;p21"/>
          <p:cNvCxnSpPr/>
          <p:nvPr/>
        </p:nvCxnSpPr>
        <p:spPr>
          <a:xfrm rot="10800000" flipH="1">
            <a:off x="4398425" y="793175"/>
            <a:ext cx="3893700" cy="3236700"/>
          </a:xfrm>
          <a:prstGeom prst="straightConnector1">
            <a:avLst/>
          </a:prstGeom>
          <a:noFill/>
          <a:ln w="9525" cap="flat" cmpd="sng">
            <a:solidFill>
              <a:schemeClr val="dk2"/>
            </a:solidFill>
            <a:prstDash val="solid"/>
            <a:round/>
            <a:headEnd type="none" w="med" len="med"/>
            <a:tailEnd type="triangle" w="med" len="med"/>
          </a:ln>
        </p:spPr>
      </p:cxnSp>
      <p:cxnSp>
        <p:nvCxnSpPr>
          <p:cNvPr id="150" name="Google Shape;150;p21"/>
          <p:cNvCxnSpPr/>
          <p:nvPr/>
        </p:nvCxnSpPr>
        <p:spPr>
          <a:xfrm rot="10800000" flipH="1">
            <a:off x="3477075" y="2483475"/>
            <a:ext cx="4558800" cy="22995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1420</Words>
  <Application>Microsoft Office PowerPoint</Application>
  <PresentationFormat>On-screen Show (16:9)</PresentationFormat>
  <Paragraphs>158</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Playfair Display</vt:lpstr>
      <vt:lpstr>Arial</vt:lpstr>
      <vt:lpstr>Calibri</vt:lpstr>
      <vt:lpstr>Lato</vt:lpstr>
      <vt:lpstr>Coral</vt:lpstr>
      <vt:lpstr>Gamesheet App Meeting</vt:lpstr>
      <vt:lpstr>Introductions</vt:lpstr>
      <vt:lpstr>Gamesheet App Basics</vt:lpstr>
      <vt:lpstr>PowerPoint Presentation</vt:lpstr>
      <vt:lpstr>PowerPoint Presentation</vt:lpstr>
      <vt:lpstr>PowerPoint Presentation</vt:lpstr>
      <vt:lpstr>PowerPoint Presentation</vt:lpstr>
      <vt:lpstr>Home Code &amp;  Visitor Code</vt:lpstr>
      <vt:lpstr>GAMESHEET CODE</vt:lpstr>
      <vt:lpstr>Adding Goals</vt:lpstr>
      <vt:lpstr>Penalties </vt:lpstr>
      <vt:lpstr>Adding Goalie Stats- Must be done from the Gamesheet NOT the home or visitor code</vt:lpstr>
      <vt:lpstr>Officials Codes &amp; Responsibilities</vt:lpstr>
      <vt:lpstr>       Airdrie &amp; Okotoks </vt:lpstr>
      <vt:lpstr>Visiting Team Verification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Gamesheet App Meeting</dc:title>
  <dc:creator>Shelly Javorsky</dc:creator>
  <cp:lastModifiedBy>Shelly Javorsky</cp:lastModifiedBy>
  <cp:revision>1</cp:revision>
  <dcterms:modified xsi:type="dcterms:W3CDTF">2023-11-06T17:00:28Z</dcterms:modified>
</cp:coreProperties>
</file>